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80" r:id="rId8"/>
    <p:sldId id="260" r:id="rId9"/>
    <p:sldId id="261" r:id="rId10"/>
    <p:sldId id="266" r:id="rId11"/>
    <p:sldId id="271" r:id="rId12"/>
    <p:sldId id="262" r:id="rId13"/>
    <p:sldId id="264" r:id="rId14"/>
    <p:sldId id="265" r:id="rId15"/>
    <p:sldId id="267" r:id="rId16"/>
    <p:sldId id="281" r:id="rId17"/>
    <p:sldId id="282" r:id="rId18"/>
    <p:sldId id="283" r:id="rId19"/>
    <p:sldId id="263" r:id="rId20"/>
    <p:sldId id="268" r:id="rId21"/>
    <p:sldId id="269" r:id="rId22"/>
    <p:sldId id="270" r:id="rId2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7" d="100"/>
          <a:sy n="67" d="100"/>
        </p:scale>
        <p:origin x="754" y="58"/>
      </p:cViewPr>
      <p:guideLst/>
    </p:cSldViewPr>
  </p:slideViewPr>
  <p:notesTextViewPr>
    <p:cViewPr>
      <p:scale>
        <a:sx n="1" d="1"/>
        <a:sy n="1" d="1"/>
      </p:scale>
      <p:origin x="0" y="0"/>
    </p:cViewPr>
  </p:notesTextViewPr>
  <p:sorterViewPr>
    <p:cViewPr>
      <p:scale>
        <a:sx n="100" d="100"/>
        <a:sy n="100" d="100"/>
      </p:scale>
      <p:origin x="0" y="-4546"/>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endParaRPr lang="en-US"/>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endParaRPr lang="en-US"/>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C764DE79-268F-4C1A-8933-263129D2AF90}"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764DE79-268F-4C1A-8933-263129D2AF90}"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5.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002060"/>
          </a:solidFill>
        </p:spPr>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696039" y="348853"/>
            <a:ext cx="7477601" cy="1916430"/>
          </a:xfrm>
          <a:prstGeom prst="rect">
            <a:avLst/>
          </a:prstGeom>
          <a:noFill/>
        </p:spPr>
        <p:txBody>
          <a:bodyPr wrap="square" rtlCol="0" anchor="t"/>
          <a:lstStyle/>
          <a:p>
            <a:pPr marL="0" indent="0">
              <a:lnSpc>
                <a:spcPts val="7545"/>
              </a:lnSpc>
              <a:buNone/>
            </a:pPr>
            <a:r>
              <a:rPr lang="en-US" sz="6000" b="1" dirty="0">
                <a:solidFill>
                  <a:schemeClr val="bg1"/>
                </a:solidFill>
                <a:latin typeface="Times New Roman" panose="02020603050405020304" pitchFamily="18" charset="0"/>
                <a:ea typeface="Lora" pitchFamily="34" charset="-122"/>
                <a:cs typeface="Times New Roman" panose="02020603050405020304" pitchFamily="18" charset="0"/>
              </a:rPr>
              <a:t>Transferring Data from PLC to Grafana</a:t>
            </a:r>
            <a:endParaRPr lang="en-US" sz="6000" b="1"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6" name="Text 3"/>
          <p:cNvSpPr/>
          <p:nvPr/>
        </p:nvSpPr>
        <p:spPr>
          <a:xfrm>
            <a:off x="696038" y="2975849"/>
            <a:ext cx="7477601" cy="2132409"/>
          </a:xfrm>
          <a:prstGeom prst="rect">
            <a:avLst/>
          </a:prstGeom>
          <a:noFill/>
        </p:spPr>
        <p:txBody>
          <a:bodyPr wrap="square" rtlCol="0" anchor="t"/>
          <a:lstStyle/>
          <a:p>
            <a:pPr marL="0" indent="0">
              <a:lnSpc>
                <a:spcPts val="2800"/>
              </a:lnSpc>
              <a:buNone/>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In today's industrial landscape, efficient monitoring and analysis of machine data are paramount for optimizing operations, ensuring productivity, and minimizing downtime. This project addresses the challenge of accessing and visualizing data from PLCs, the backbone of industrial automation, by providing a robust solution that extracts data, transforms it, and presents it through an intuitive web interface.</a:t>
            </a:r>
            <a:endParaRPr lang="en-US" sz="2000" dirty="0">
              <a:latin typeface="Times New Roman" panose="02020603050405020304" pitchFamily="18" charset="0"/>
              <a:cs typeface="Times New Roman" panose="02020603050405020304" pitchFamily="18" charset="0"/>
            </a:endParaRPr>
          </a:p>
        </p:txBody>
      </p:sp>
      <p:sp>
        <p:nvSpPr>
          <p:cNvPr id="8" name="Text 5"/>
          <p:cNvSpPr/>
          <p:nvPr/>
        </p:nvSpPr>
        <p:spPr>
          <a:xfrm>
            <a:off x="934403" y="6357580"/>
            <a:ext cx="152876" cy="146328"/>
          </a:xfrm>
          <a:prstGeom prst="rect">
            <a:avLst/>
          </a:prstGeom>
          <a:noFill/>
        </p:spPr>
        <p:txBody>
          <a:bodyPr wrap="none" rtlCol="0" anchor="t"/>
          <a:lstStyle/>
          <a:p>
            <a:pPr marL="0" indent="0" algn="ctr">
              <a:lnSpc>
                <a:spcPts val="1150"/>
              </a:lnSpc>
              <a:buNone/>
            </a:pPr>
            <a:r>
              <a:rPr lang="en-US" sz="1150" dirty="0">
                <a:solidFill>
                  <a:srgbClr val="3C3838"/>
                </a:solidFill>
                <a:latin typeface="Source Sans Pro" pitchFamily="34" charset="0"/>
                <a:ea typeface="Source Sans Pro" pitchFamily="34" charset="-122"/>
                <a:cs typeface="Source Sans Pro" pitchFamily="34" charset="-120"/>
              </a:rPr>
              <a:t>Va</a:t>
            </a:r>
            <a:endParaRPr lang="en-US" sz="1150" dirty="0"/>
          </a:p>
        </p:txBody>
      </p:sp>
      <p:sp>
        <p:nvSpPr>
          <p:cNvPr id="9" name="Text 6"/>
          <p:cNvSpPr/>
          <p:nvPr/>
        </p:nvSpPr>
        <p:spPr>
          <a:xfrm>
            <a:off x="1299686" y="6236375"/>
            <a:ext cx="1139785" cy="388858"/>
          </a:xfrm>
          <a:prstGeom prst="rect">
            <a:avLst/>
          </a:prstGeom>
          <a:noFill/>
        </p:spPr>
        <p:txBody>
          <a:bodyPr wrap="none" rtlCol="0" anchor="t"/>
          <a:lstStyle/>
          <a:p>
            <a:pPr marL="0" indent="0" algn="l">
              <a:lnSpc>
                <a:spcPts val="3060"/>
              </a:lnSpc>
              <a:buNone/>
            </a:pPr>
            <a:endParaRPr lang="en-US" sz="2185" dirty="0"/>
          </a:p>
        </p:txBody>
      </p:sp>
      <p:sp>
        <p:nvSpPr>
          <p:cNvPr id="7" name="TextBox 6"/>
          <p:cNvSpPr txBox="1"/>
          <p:nvPr/>
        </p:nvSpPr>
        <p:spPr>
          <a:xfrm>
            <a:off x="143397" y="6602611"/>
            <a:ext cx="4794363" cy="1476375"/>
          </a:xfrm>
          <a:prstGeom prst="rect">
            <a:avLst/>
          </a:prstGeom>
          <a:noFill/>
        </p:spPr>
        <p:txBody>
          <a:bodyPr wrap="square" rtlCol="0">
            <a:spAutoFit/>
          </a:bodyPr>
          <a:lstStyle/>
          <a:p>
            <a:r>
              <a:rPr lang="en-US" altLang="en-IN" b="1" dirty="0">
                <a:solidFill>
                  <a:schemeClr val="bg1"/>
                </a:solidFill>
                <a:latin typeface="Times New Roman" panose="02020603050405020304" pitchFamily="18" charset="0"/>
                <a:ea typeface="Lora"/>
                <a:cs typeface="Times New Roman" panose="02020603050405020304" pitchFamily="18" charset="0"/>
              </a:rPr>
              <a:t>Presented</a:t>
            </a:r>
            <a:r>
              <a:rPr lang="en-IN" b="1" dirty="0">
                <a:solidFill>
                  <a:schemeClr val="bg1"/>
                </a:solidFill>
                <a:latin typeface="Times New Roman" panose="02020603050405020304" pitchFamily="18" charset="0"/>
                <a:ea typeface="Lora"/>
                <a:cs typeface="Times New Roman" panose="02020603050405020304" pitchFamily="18" charset="0"/>
              </a:rPr>
              <a:t> By :-</a:t>
            </a:r>
            <a:endParaRPr lang="en-IN" b="1" dirty="0">
              <a:solidFill>
                <a:schemeClr val="bg1"/>
              </a:solidFill>
              <a:latin typeface="Times New Roman" panose="02020603050405020304" pitchFamily="18" charset="0"/>
              <a:ea typeface="Lora"/>
              <a:cs typeface="Times New Roman" panose="02020603050405020304" pitchFamily="18" charset="0"/>
            </a:endParaRPr>
          </a:p>
          <a:p>
            <a:r>
              <a:rPr lang="en-IN" b="1" dirty="0" err="1">
                <a:solidFill>
                  <a:schemeClr val="bg1"/>
                </a:solidFill>
                <a:latin typeface="Times New Roman" panose="02020603050405020304" pitchFamily="18" charset="0"/>
                <a:ea typeface="Lora"/>
                <a:cs typeface="Times New Roman" panose="02020603050405020304" pitchFamily="18" charset="0"/>
              </a:rPr>
              <a:t>Raavee</a:t>
            </a:r>
            <a:r>
              <a:rPr lang="en-IN" b="1" dirty="0">
                <a:solidFill>
                  <a:schemeClr val="bg1"/>
                </a:solidFill>
                <a:latin typeface="Times New Roman" panose="02020603050405020304" pitchFamily="18" charset="0"/>
                <a:ea typeface="Lora"/>
                <a:cs typeface="Times New Roman" panose="02020603050405020304" pitchFamily="18" charset="0"/>
              </a:rPr>
              <a:t> </a:t>
            </a:r>
            <a:r>
              <a:rPr lang="en-IN" b="1" dirty="0" err="1">
                <a:solidFill>
                  <a:schemeClr val="bg1"/>
                </a:solidFill>
                <a:latin typeface="Times New Roman" panose="02020603050405020304" pitchFamily="18" charset="0"/>
                <a:ea typeface="Lora"/>
                <a:cs typeface="Times New Roman" panose="02020603050405020304" pitchFamily="18" charset="0"/>
              </a:rPr>
              <a:t>Umale</a:t>
            </a:r>
            <a:endParaRPr lang="en-IN" b="1" dirty="0">
              <a:solidFill>
                <a:schemeClr val="bg1"/>
              </a:solidFill>
              <a:latin typeface="Times New Roman" panose="02020603050405020304" pitchFamily="18" charset="0"/>
              <a:ea typeface="Lora"/>
              <a:cs typeface="Times New Roman" panose="02020603050405020304" pitchFamily="18" charset="0"/>
            </a:endParaRPr>
          </a:p>
          <a:p>
            <a:r>
              <a:rPr lang="en-IN" b="1" dirty="0">
                <a:solidFill>
                  <a:schemeClr val="bg1"/>
                </a:solidFill>
                <a:latin typeface="Times New Roman" panose="02020603050405020304" pitchFamily="18" charset="0"/>
                <a:ea typeface="Lora"/>
                <a:cs typeface="Times New Roman" panose="02020603050405020304" pitchFamily="18" charset="0"/>
              </a:rPr>
              <a:t>Vinit </a:t>
            </a:r>
            <a:r>
              <a:rPr lang="en-IN" b="1" dirty="0" err="1">
                <a:solidFill>
                  <a:schemeClr val="bg1"/>
                </a:solidFill>
                <a:latin typeface="Times New Roman" panose="02020603050405020304" pitchFamily="18" charset="0"/>
                <a:ea typeface="Lora"/>
                <a:cs typeface="Times New Roman" panose="02020603050405020304" pitchFamily="18" charset="0"/>
              </a:rPr>
              <a:t>Tarhekar</a:t>
            </a:r>
            <a:endParaRPr lang="en-IN" b="1" dirty="0">
              <a:solidFill>
                <a:schemeClr val="bg1"/>
              </a:solidFill>
              <a:latin typeface="Times New Roman" panose="02020603050405020304" pitchFamily="18" charset="0"/>
              <a:ea typeface="Lora"/>
              <a:cs typeface="Times New Roman" panose="02020603050405020304" pitchFamily="18" charset="0"/>
            </a:endParaRPr>
          </a:p>
          <a:p>
            <a:r>
              <a:rPr lang="en-IN" b="1" dirty="0">
                <a:solidFill>
                  <a:schemeClr val="bg1"/>
                </a:solidFill>
                <a:latin typeface="Times New Roman" panose="02020603050405020304" pitchFamily="18" charset="0"/>
                <a:ea typeface="Lora"/>
                <a:cs typeface="Times New Roman" panose="02020603050405020304" pitchFamily="18" charset="0"/>
              </a:rPr>
              <a:t>Gayatri </a:t>
            </a:r>
            <a:r>
              <a:rPr lang="en-IN" b="1" dirty="0" err="1">
                <a:solidFill>
                  <a:schemeClr val="bg1"/>
                </a:solidFill>
                <a:latin typeface="Times New Roman" panose="02020603050405020304" pitchFamily="18" charset="0"/>
                <a:ea typeface="Lora"/>
                <a:cs typeface="Times New Roman" panose="02020603050405020304" pitchFamily="18" charset="0"/>
              </a:rPr>
              <a:t>Padol</a:t>
            </a:r>
            <a:r>
              <a:rPr lang="en-US" altLang="en-IN" b="1" dirty="0" err="1">
                <a:solidFill>
                  <a:schemeClr val="bg1"/>
                </a:solidFill>
                <a:latin typeface="Times New Roman" panose="02020603050405020304" pitchFamily="18" charset="0"/>
                <a:ea typeface="Lora"/>
                <a:cs typeface="Times New Roman" panose="02020603050405020304" pitchFamily="18" charset="0"/>
              </a:rPr>
              <a:t>kar</a:t>
            </a:r>
            <a:endParaRPr lang="en-IN" b="1" dirty="0">
              <a:solidFill>
                <a:schemeClr val="bg1"/>
              </a:solidFill>
              <a:latin typeface="Times New Roman" panose="02020603050405020304" pitchFamily="18" charset="0"/>
              <a:ea typeface="Lora"/>
              <a:cs typeface="Times New Roman" panose="02020603050405020304" pitchFamily="18" charset="0"/>
            </a:endParaRPr>
          </a:p>
          <a:p>
            <a:r>
              <a:rPr lang="en-IN" b="1" dirty="0">
                <a:solidFill>
                  <a:schemeClr val="bg1"/>
                </a:solidFill>
                <a:latin typeface="Times New Roman" panose="02020603050405020304" pitchFamily="18" charset="0"/>
                <a:ea typeface="Lora"/>
                <a:cs typeface="Times New Roman" panose="02020603050405020304" pitchFamily="18" charset="0"/>
              </a:rPr>
              <a:t>Aditi </a:t>
            </a:r>
            <a:r>
              <a:rPr lang="en-IN" b="1" dirty="0" err="1">
                <a:solidFill>
                  <a:schemeClr val="bg1"/>
                </a:solidFill>
                <a:latin typeface="Times New Roman" panose="02020603050405020304" pitchFamily="18" charset="0"/>
                <a:ea typeface="Lora"/>
                <a:cs typeface="Times New Roman" panose="02020603050405020304" pitchFamily="18" charset="0"/>
              </a:rPr>
              <a:t>Wandale</a:t>
            </a:r>
            <a:endParaRPr lang="en-IN" b="1" dirty="0">
              <a:solidFill>
                <a:schemeClr val="bg1"/>
              </a:solidFill>
              <a:latin typeface="Times New Roman" panose="02020603050405020304" pitchFamily="18" charset="0"/>
              <a:ea typeface="Lora"/>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002060"/>
          </a:solidFill>
        </p:spPr>
        <p:txBody>
          <a:bodyPr/>
          <a:lstStyle/>
          <a:p>
            <a:endParaRPr lang="en-IN" dirty="0"/>
          </a:p>
        </p:txBody>
      </p:sp>
      <p:sp>
        <p:nvSpPr>
          <p:cNvPr id="4" name="Text 2"/>
          <p:cNvSpPr/>
          <p:nvPr/>
        </p:nvSpPr>
        <p:spPr>
          <a:xfrm>
            <a:off x="39370" y="217805"/>
            <a:ext cx="14629130" cy="1969135"/>
          </a:xfrm>
          <a:prstGeom prst="rect">
            <a:avLst/>
          </a:prstGeom>
          <a:noFill/>
        </p:spPr>
        <p:txBody>
          <a:bodyPr wrap="square" rtlCol="0" anchor="t"/>
          <a:lstStyle/>
          <a:p>
            <a:pPr marL="0" indent="0" algn="ctr">
              <a:lnSpc>
                <a:spcPts val="5470"/>
              </a:lnSpc>
              <a:buNone/>
            </a:pPr>
            <a:r>
              <a:rPr lang="en-US" sz="4000" b="1" dirty="0">
                <a:solidFill>
                  <a:schemeClr val="bg1"/>
                </a:solidFill>
                <a:latin typeface="Times New Roman" panose="02020603050405020304" pitchFamily="18" charset="0"/>
                <a:ea typeface="Lora" pitchFamily="34" charset="-122"/>
                <a:cs typeface="Times New Roman" panose="02020603050405020304" pitchFamily="18" charset="0"/>
              </a:rPr>
              <a:t>Data Storage and Visualization with InfluxDB and Grafana</a:t>
            </a:r>
            <a:endParaRPr lang="en-US" sz="4000" b="1"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6" name="Text 3"/>
          <p:cNvSpPr/>
          <p:nvPr/>
        </p:nvSpPr>
        <p:spPr>
          <a:xfrm>
            <a:off x="893287" y="2848015"/>
            <a:ext cx="2777490" cy="347186"/>
          </a:xfrm>
          <a:prstGeom prst="rect">
            <a:avLst/>
          </a:prstGeom>
          <a:noFill/>
        </p:spPr>
        <p:txBody>
          <a:bodyPr wrap="none" rtlCol="0" anchor="t"/>
          <a:lstStyle/>
          <a:p>
            <a:pPr marL="0" indent="0" algn="l">
              <a:lnSpc>
                <a:spcPts val="2735"/>
              </a:lnSpc>
              <a:buNone/>
            </a:pPr>
            <a:r>
              <a:rPr lang="en-US" sz="2000" dirty="0">
                <a:solidFill>
                  <a:schemeClr val="bg1"/>
                </a:solidFill>
                <a:latin typeface="Times New Roman" panose="02020603050405020304" pitchFamily="18" charset="0"/>
                <a:ea typeface="Lora" pitchFamily="34" charset="-122"/>
                <a:cs typeface="Times New Roman" panose="02020603050405020304" pitchFamily="18" charset="0"/>
              </a:rPr>
              <a:t>InfluxDB Cloud</a:t>
            </a:r>
            <a:endParaRPr lang="en-US" sz="2000"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7" name="Text 4"/>
          <p:cNvSpPr/>
          <p:nvPr/>
        </p:nvSpPr>
        <p:spPr>
          <a:xfrm>
            <a:off x="881936" y="3195201"/>
            <a:ext cx="3630930" cy="1776730"/>
          </a:xfrm>
          <a:prstGeom prst="rect">
            <a:avLst/>
          </a:prstGeom>
          <a:noFill/>
        </p:spPr>
        <p:txBody>
          <a:bodyPr wrap="square" rtlCol="0" anchor="t"/>
          <a:lstStyle/>
          <a:p>
            <a:pPr marL="0" indent="0" algn="l">
              <a:lnSpc>
                <a:spcPts val="2800"/>
              </a:lnSpc>
              <a:buNone/>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The InfluxDB Cloud platform is used to store the time-series data collected from the PLC, providing a scalable and efficient data storage solution.</a:t>
            </a:r>
            <a:endParaRPr lang="en-US" sz="2000" dirty="0">
              <a:latin typeface="Times New Roman" panose="02020603050405020304" pitchFamily="18" charset="0"/>
              <a:cs typeface="Times New Roman" panose="02020603050405020304" pitchFamily="18" charset="0"/>
            </a:endParaRPr>
          </a:p>
        </p:txBody>
      </p:sp>
      <p:sp>
        <p:nvSpPr>
          <p:cNvPr id="9" name="Text 5"/>
          <p:cNvSpPr/>
          <p:nvPr/>
        </p:nvSpPr>
        <p:spPr>
          <a:xfrm>
            <a:off x="4984353" y="2848015"/>
            <a:ext cx="2777490" cy="347186"/>
          </a:xfrm>
          <a:prstGeom prst="rect">
            <a:avLst/>
          </a:prstGeom>
          <a:noFill/>
        </p:spPr>
        <p:txBody>
          <a:bodyPr wrap="none" rtlCol="0" anchor="t"/>
          <a:lstStyle/>
          <a:p>
            <a:pPr marL="0" indent="0" algn="l">
              <a:lnSpc>
                <a:spcPts val="2735"/>
              </a:lnSpc>
              <a:buNone/>
            </a:pPr>
            <a:r>
              <a:rPr lang="en-US" sz="2000" dirty="0">
                <a:solidFill>
                  <a:schemeClr val="bg1"/>
                </a:solidFill>
                <a:latin typeface="Times New Roman" panose="02020603050405020304" pitchFamily="18" charset="0"/>
                <a:ea typeface="Lora" pitchFamily="34" charset="-122"/>
                <a:cs typeface="Times New Roman" panose="02020603050405020304" pitchFamily="18" charset="0"/>
              </a:rPr>
              <a:t>Grafana</a:t>
            </a:r>
            <a:endParaRPr lang="en-US" sz="2000"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10" name="Text 6"/>
          <p:cNvSpPr/>
          <p:nvPr/>
        </p:nvSpPr>
        <p:spPr>
          <a:xfrm>
            <a:off x="4979193" y="3195201"/>
            <a:ext cx="3530600" cy="2132330"/>
          </a:xfrm>
          <a:prstGeom prst="rect">
            <a:avLst/>
          </a:prstGeom>
          <a:noFill/>
        </p:spPr>
        <p:txBody>
          <a:bodyPr wrap="square" rtlCol="0" anchor="t"/>
          <a:lstStyle/>
          <a:p>
            <a:pPr marL="0" indent="0" algn="l">
              <a:lnSpc>
                <a:spcPts val="2800"/>
              </a:lnSpc>
              <a:buNone/>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Grafana is leveraged to create dynamic dashboards and visualizations, allowing for comprehensive analysis and monitoring of the PLC data stored in InfluxDB.</a:t>
            </a:r>
            <a:endParaRPr lang="en-US" sz="2000" dirty="0">
              <a:latin typeface="Times New Roman" panose="02020603050405020304" pitchFamily="18" charset="0"/>
              <a:cs typeface="Times New Roman" panose="02020603050405020304" pitchFamily="18" charset="0"/>
            </a:endParaRPr>
          </a:p>
        </p:txBody>
      </p:sp>
      <p:sp>
        <p:nvSpPr>
          <p:cNvPr id="12" name="Text 7"/>
          <p:cNvSpPr/>
          <p:nvPr/>
        </p:nvSpPr>
        <p:spPr>
          <a:xfrm>
            <a:off x="9200752" y="2859445"/>
            <a:ext cx="2846070" cy="347345"/>
          </a:xfrm>
          <a:prstGeom prst="rect">
            <a:avLst/>
          </a:prstGeom>
          <a:noFill/>
        </p:spPr>
        <p:txBody>
          <a:bodyPr wrap="none" rtlCol="0" anchor="t"/>
          <a:lstStyle/>
          <a:p>
            <a:pPr marL="0" indent="0" algn="l">
              <a:lnSpc>
                <a:spcPts val="2735"/>
              </a:lnSpc>
              <a:buNone/>
            </a:pPr>
            <a:r>
              <a:rPr lang="en-US" sz="2000" dirty="0">
                <a:solidFill>
                  <a:schemeClr val="bg1"/>
                </a:solidFill>
                <a:latin typeface="Times New Roman" panose="02020603050405020304" pitchFamily="18" charset="0"/>
                <a:ea typeface="Lora" pitchFamily="34" charset="-122"/>
                <a:cs typeface="Times New Roman" panose="02020603050405020304" pitchFamily="18" charset="0"/>
              </a:rPr>
              <a:t>Integrated Solution</a:t>
            </a:r>
            <a:endParaRPr lang="en-US" sz="2000"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13" name="Text 8"/>
          <p:cNvSpPr/>
          <p:nvPr/>
        </p:nvSpPr>
        <p:spPr>
          <a:xfrm>
            <a:off x="9200752" y="3197344"/>
            <a:ext cx="3691890" cy="2132330"/>
          </a:xfrm>
          <a:prstGeom prst="rect">
            <a:avLst/>
          </a:prstGeom>
          <a:noFill/>
        </p:spPr>
        <p:txBody>
          <a:bodyPr wrap="square" rtlCol="0" anchor="t"/>
          <a:lstStyle/>
          <a:p>
            <a:pPr marL="0" indent="0" algn="l">
              <a:lnSpc>
                <a:spcPts val="2800"/>
              </a:lnSpc>
              <a:buNone/>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The seamless integration of InfluxDB and Grafana enables the project to provide a powerful and user-friendly platform for real-time and historical data analysis and visualization.</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020" y="88900"/>
            <a:ext cx="14162405" cy="1014730"/>
          </a:xfrm>
          <a:prstGeom prst="rect">
            <a:avLst/>
          </a:prstGeom>
        </p:spPr>
        <p:txBody>
          <a:bodyPr wrap="square">
            <a:spAutoFit/>
          </a:bodyPr>
          <a:lstStyle/>
          <a:p>
            <a:pPr lvl="0" algn="ctr">
              <a:spcAft>
                <a:spcPts val="0"/>
              </a:spcAft>
            </a:pPr>
            <a:r>
              <a:rPr lang="en-US" b="1" dirty="0">
                <a:latin typeface="Times New Roman" panose="02020603050405020304" pitchFamily="18" charset="0"/>
                <a:ea typeface="DengXian" panose="02010600030101010101" pitchFamily="2" charset="-122"/>
                <a:cs typeface="Times New Roman" panose="02020603050405020304" pitchFamily="18" charset="0"/>
              </a:rPr>
              <a:t> </a:t>
            </a:r>
            <a:r>
              <a:rPr lang="en-US" sz="6000" b="1"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INFLUXDB CLOUD</a:t>
            </a:r>
            <a:endParaRPr lang="en-US" sz="6000" b="1"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3" name="Rectangle 2"/>
          <p:cNvSpPr/>
          <p:nvPr/>
        </p:nvSpPr>
        <p:spPr>
          <a:xfrm>
            <a:off x="92075" y="973336"/>
            <a:ext cx="14230350" cy="706755"/>
          </a:xfrm>
          <a:prstGeom prst="rect">
            <a:avLst/>
          </a:prstGeom>
        </p:spPr>
        <p:txBody>
          <a:bodyPr wrap="square">
            <a:spAutoFit/>
          </a:bodyPr>
          <a:lstStyle/>
          <a:p>
            <a:r>
              <a:rPr lang="en-US" sz="2000" dirty="0">
                <a:solidFill>
                  <a:schemeClr val="bg1"/>
                </a:solidFill>
                <a:latin typeface="Times New Roman" panose="02020603050405020304" pitchFamily="18" charset="0"/>
                <a:cs typeface="Times New Roman" panose="02020603050405020304" pitchFamily="18" charset="0"/>
              </a:rPr>
              <a:t>Influx DB Cloud is a cloud-based platform that collects, stores, processes, and visualizes time series data. It's a real-time monitoring platform, dashboarding engine, analytics service, and event and metrics processor.</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4" name="Rectangle 3"/>
          <p:cNvSpPr/>
          <p:nvPr/>
        </p:nvSpPr>
        <p:spPr>
          <a:xfrm>
            <a:off x="140606" y="1754664"/>
            <a:ext cx="5410835" cy="368300"/>
          </a:xfrm>
          <a:prstGeom prst="rect">
            <a:avLst/>
          </a:prstGeom>
        </p:spPr>
        <p:txBody>
          <a:bodyPr wrap="none">
            <a:spAutoFit/>
          </a:bodyPr>
          <a:lstStyle/>
          <a:p>
            <a:pPr marL="342900" lvl="0" indent="-342900">
              <a:spcAft>
                <a:spcPts val="0"/>
              </a:spcAft>
              <a:buFont typeface="+mj-lt"/>
              <a:buAutoNum type="arabicParenR"/>
            </a:pPr>
            <a:r>
              <a:rPr lang="en-US"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Click on the arrow on the top left &gt; click on buckets. </a:t>
            </a:r>
            <a:endParaRPr lang="en-IN" dirty="0">
              <a:solidFill>
                <a:schemeClr val="bg1"/>
              </a:solidFill>
              <a:effectLst/>
              <a:latin typeface="Calibri" panose="020F0502020204030204" charset="0"/>
              <a:ea typeface="DengXian" panose="02010600030101010101" pitchFamily="2" charset="-122"/>
              <a:cs typeface="Times New Roman" panose="02020603050405020304" pitchFamily="18" charset="0"/>
            </a:endParaRPr>
          </a:p>
        </p:txBody>
      </p:sp>
      <p:sp>
        <p:nvSpPr>
          <p:cNvPr id="6" name="Rectangle 5"/>
          <p:cNvSpPr/>
          <p:nvPr/>
        </p:nvSpPr>
        <p:spPr>
          <a:xfrm>
            <a:off x="140606" y="2095978"/>
            <a:ext cx="1865630" cy="368300"/>
          </a:xfrm>
          <a:prstGeom prst="rect">
            <a:avLst/>
          </a:prstGeom>
        </p:spPr>
        <p:txBody>
          <a:bodyPr wrap="none">
            <a:spAutoFit/>
          </a:bodyPr>
          <a:lstStyle/>
          <a:p>
            <a:pPr lvl="0">
              <a:spcAft>
                <a:spcPts val="0"/>
              </a:spcAft>
            </a:pPr>
            <a:r>
              <a:rPr lang="en-US"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2)   Create bucket </a:t>
            </a:r>
            <a:endParaRPr lang="en-IN" dirty="0">
              <a:solidFill>
                <a:schemeClr val="bg1"/>
              </a:solidFill>
              <a:effectLst/>
              <a:latin typeface="Calibri" panose="020F0502020204030204" charset="0"/>
              <a:ea typeface="DengXian" panose="02010600030101010101" pitchFamily="2" charset="-122"/>
              <a:cs typeface="Times New Roman" panose="02020603050405020304" pitchFamily="18" charset="0"/>
            </a:endParaRPr>
          </a:p>
        </p:txBody>
      </p:sp>
      <p:sp>
        <p:nvSpPr>
          <p:cNvPr id="7" name="Rectangle 6"/>
          <p:cNvSpPr/>
          <p:nvPr/>
        </p:nvSpPr>
        <p:spPr>
          <a:xfrm>
            <a:off x="160291" y="2384311"/>
            <a:ext cx="2183130" cy="368300"/>
          </a:xfrm>
          <a:prstGeom prst="rect">
            <a:avLst/>
          </a:prstGeom>
        </p:spPr>
        <p:txBody>
          <a:bodyPr wrap="none">
            <a:spAutoFit/>
          </a:bodyPr>
          <a:lstStyle/>
          <a:p>
            <a:pPr lvl="0">
              <a:spcAft>
                <a:spcPts val="0"/>
              </a:spcAft>
            </a:pPr>
            <a:r>
              <a:rPr lang="en-US"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3)   Go to API tokens.</a:t>
            </a:r>
            <a:endParaRPr lang="en-IN" dirty="0">
              <a:solidFill>
                <a:schemeClr val="bg1"/>
              </a:solidFill>
              <a:effectLst/>
              <a:latin typeface="Calibri" panose="020F0502020204030204" charset="0"/>
              <a:ea typeface="DengXian" panose="02010600030101010101" pitchFamily="2" charset="-122"/>
              <a:cs typeface="Times New Roman" panose="02020603050405020304" pitchFamily="18" charset="0"/>
            </a:endParaRPr>
          </a:p>
        </p:txBody>
      </p:sp>
      <p:sp>
        <p:nvSpPr>
          <p:cNvPr id="8" name="Rectangle 7"/>
          <p:cNvSpPr/>
          <p:nvPr/>
        </p:nvSpPr>
        <p:spPr>
          <a:xfrm>
            <a:off x="160291" y="2716100"/>
            <a:ext cx="2903359" cy="369332"/>
          </a:xfrm>
          <a:prstGeom prst="rect">
            <a:avLst/>
          </a:prstGeom>
        </p:spPr>
        <p:txBody>
          <a:bodyPr wrap="none">
            <a:spAutoFit/>
          </a:bodyPr>
          <a:lstStyle/>
          <a:p>
            <a:pPr lvl="0">
              <a:spcAft>
                <a:spcPts val="0"/>
              </a:spcAft>
            </a:pPr>
            <a:r>
              <a:rPr lang="en-US"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4)   Give name to your token </a:t>
            </a:r>
            <a:endParaRPr lang="en-IN" sz="1100" dirty="0">
              <a:solidFill>
                <a:schemeClr val="bg1"/>
              </a:solidFill>
              <a:effectLst/>
              <a:latin typeface="Calibri" panose="020F0502020204030204" charset="0"/>
              <a:ea typeface="DengXian" panose="02010600030101010101" pitchFamily="2" charset="-122"/>
              <a:cs typeface="Times New Roman" panose="02020603050405020304" pitchFamily="18" charset="0"/>
            </a:endParaRPr>
          </a:p>
        </p:txBody>
      </p:sp>
      <p:sp>
        <p:nvSpPr>
          <p:cNvPr id="9" name="Rectangle 8"/>
          <p:cNvSpPr/>
          <p:nvPr/>
        </p:nvSpPr>
        <p:spPr>
          <a:xfrm>
            <a:off x="159783" y="3090712"/>
            <a:ext cx="7315200" cy="368300"/>
          </a:xfrm>
          <a:prstGeom prst="rect">
            <a:avLst/>
          </a:prstGeom>
        </p:spPr>
        <p:txBody>
          <a:bodyPr>
            <a:spAutoFit/>
          </a:bodyPr>
          <a:lstStyle/>
          <a:p>
            <a:r>
              <a:rPr lang="en-US" dirty="0">
                <a:solidFill>
                  <a:schemeClr val="bg1"/>
                </a:solidFill>
                <a:latin typeface="Times New Roman" panose="02020603050405020304" pitchFamily="18" charset="0"/>
                <a:cs typeface="Times New Roman" panose="02020603050405020304" pitchFamily="18" charset="0"/>
              </a:rPr>
              <a:t>5)   Now go to node-red - search for </a:t>
            </a:r>
            <a:r>
              <a:rPr lang="en-US" dirty="0" err="1">
                <a:solidFill>
                  <a:schemeClr val="bg1"/>
                </a:solidFill>
                <a:latin typeface="Times New Roman" panose="02020603050405020304" pitchFamily="18" charset="0"/>
                <a:cs typeface="Times New Roman" panose="02020603050405020304" pitchFamily="18" charset="0"/>
              </a:rPr>
              <a:t>influxdb</a:t>
            </a:r>
            <a:r>
              <a:rPr lang="en-US" dirty="0">
                <a:solidFill>
                  <a:schemeClr val="bg1"/>
                </a:solidFill>
                <a:latin typeface="Times New Roman" panose="02020603050405020304" pitchFamily="18" charset="0"/>
                <a:cs typeface="Times New Roman" panose="02020603050405020304" pitchFamily="18" charset="0"/>
              </a:rPr>
              <a:t> out. </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0" name="Rectangle 9"/>
          <p:cNvSpPr/>
          <p:nvPr/>
        </p:nvSpPr>
        <p:spPr>
          <a:xfrm>
            <a:off x="140606" y="3456703"/>
            <a:ext cx="5211174" cy="646331"/>
          </a:xfrm>
          <a:prstGeom prst="rect">
            <a:avLst/>
          </a:prstGeom>
        </p:spPr>
        <p:txBody>
          <a:bodyPr wrap="square">
            <a:spAutoFit/>
          </a:bodyPr>
          <a:lstStyle/>
          <a:p>
            <a:pPr lvl="0">
              <a:spcAft>
                <a:spcPts val="0"/>
              </a:spcAft>
            </a:pPr>
            <a:r>
              <a:rPr lang="en-US"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6)   In Data Explorer, select your bucket, measurement         and field. </a:t>
            </a:r>
            <a:endParaRPr lang="en-IN" sz="1100" dirty="0">
              <a:solidFill>
                <a:schemeClr val="bg1"/>
              </a:solidFill>
              <a:effectLst/>
              <a:latin typeface="Calibri" panose="020F0502020204030204" charset="0"/>
              <a:ea typeface="DengXian" panose="02010600030101010101" pitchFamily="2" charset="-122"/>
              <a:cs typeface="Times New Roman" panose="02020603050405020304" pitchFamily="18" charset="0"/>
            </a:endParaRPr>
          </a:p>
        </p:txBody>
      </p:sp>
      <p:pic>
        <p:nvPicPr>
          <p:cNvPr id="11" name="Picture 10"/>
          <p:cNvPicPr>
            <a:picLocks noChangeAspect="1"/>
          </p:cNvPicPr>
          <p:nvPr/>
        </p:nvPicPr>
        <p:blipFill>
          <a:blip r:embed="rId1"/>
          <a:stretch>
            <a:fillRect/>
          </a:stretch>
        </p:blipFill>
        <p:spPr>
          <a:xfrm>
            <a:off x="5724526" y="1876743"/>
            <a:ext cx="3879849" cy="3169920"/>
          </a:xfrm>
          <a:prstGeom prst="rect">
            <a:avLst/>
          </a:prstGeom>
        </p:spPr>
      </p:pic>
      <p:sp>
        <p:nvSpPr>
          <p:cNvPr id="12" name="Rectangle 11"/>
          <p:cNvSpPr/>
          <p:nvPr/>
        </p:nvSpPr>
        <p:spPr>
          <a:xfrm>
            <a:off x="175531" y="4085237"/>
            <a:ext cx="5372132" cy="922020"/>
          </a:xfrm>
          <a:prstGeom prst="rect">
            <a:avLst/>
          </a:prstGeom>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7) Now you can see the graph of your PLC data, after you enter the SQL query and hit run.</a:t>
            </a:r>
            <a:endParaRPr lang="en-US" dirty="0">
              <a:solidFill>
                <a:schemeClr val="bg1"/>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2"/>
          <a:stretch>
            <a:fillRect/>
          </a:stretch>
        </p:blipFill>
        <p:spPr>
          <a:xfrm>
            <a:off x="9704071" y="1858644"/>
            <a:ext cx="4331970" cy="3164841"/>
          </a:xfrm>
          <a:prstGeom prst="rect">
            <a:avLst/>
          </a:prstGeom>
        </p:spPr>
      </p:pic>
      <p:pic>
        <p:nvPicPr>
          <p:cNvPr id="14" name="Picture 13"/>
          <p:cNvPicPr>
            <a:picLocks noChangeAspect="1"/>
          </p:cNvPicPr>
          <p:nvPr/>
        </p:nvPicPr>
        <p:blipFill>
          <a:blip r:embed="rId3"/>
          <a:stretch>
            <a:fillRect/>
          </a:stretch>
        </p:blipFill>
        <p:spPr>
          <a:xfrm>
            <a:off x="5724525" y="5157311"/>
            <a:ext cx="8311516" cy="2639060"/>
          </a:xfrm>
          <a:prstGeom prst="rect">
            <a:avLst/>
          </a:prstGeom>
        </p:spPr>
      </p:pic>
      <p:sp>
        <p:nvSpPr>
          <p:cNvPr id="15" name="Rectangles 14"/>
          <p:cNvSpPr/>
          <p:nvPr/>
        </p:nvSpPr>
        <p:spPr>
          <a:xfrm>
            <a:off x="5551170" y="1754505"/>
            <a:ext cx="8789035" cy="6198870"/>
          </a:xfrm>
          <a:prstGeom prst="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3675" y="0"/>
            <a:ext cx="13909675" cy="1014730"/>
          </a:xfrm>
          <a:prstGeom prst="rect">
            <a:avLst/>
          </a:prstGeom>
        </p:spPr>
        <p:txBody>
          <a:bodyPr wrap="square">
            <a:spAutoFit/>
          </a:bodyPr>
          <a:lstStyle/>
          <a:p>
            <a:pPr lvl="0" algn="ctr">
              <a:spcAft>
                <a:spcPts val="0"/>
              </a:spcAft>
            </a:pPr>
            <a:r>
              <a:rPr lang="en-US" sz="6000" b="1"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GRAFANA</a:t>
            </a:r>
            <a:endParaRPr lang="en-US" sz="6000" b="1"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3" name="Rectangle 2"/>
          <p:cNvSpPr/>
          <p:nvPr/>
        </p:nvSpPr>
        <p:spPr>
          <a:xfrm>
            <a:off x="194310" y="1022350"/>
            <a:ext cx="9163050" cy="368300"/>
          </a:xfrm>
          <a:prstGeom prst="rect">
            <a:avLst/>
          </a:prstGeom>
        </p:spPr>
        <p:txBody>
          <a:bodyPr wrap="square">
            <a:spAutoFit/>
          </a:bodyPr>
          <a:lstStyle/>
          <a:p>
            <a:pPr lvl="0">
              <a:spcAft>
                <a:spcPts val="0"/>
              </a:spcAft>
            </a:pPr>
            <a:r>
              <a:rPr lang="en-US"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1) Download </a:t>
            </a:r>
            <a:r>
              <a:rPr lang="en-US" dirty="0" err="1">
                <a:solidFill>
                  <a:schemeClr val="bg1"/>
                </a:solidFill>
                <a:latin typeface="Times New Roman" panose="02020603050405020304" pitchFamily="18" charset="0"/>
                <a:ea typeface="DengXian" panose="02010600030101010101" pitchFamily="2" charset="-122"/>
                <a:cs typeface="Times New Roman" panose="02020603050405020304" pitchFamily="18" charset="0"/>
              </a:rPr>
              <a:t>andLog</a:t>
            </a:r>
            <a:r>
              <a:rPr lang="en-US"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 in into Grafana by using default username - admin and password - admin</a:t>
            </a:r>
            <a:endParaRPr lang="en-IN" sz="1100" dirty="0">
              <a:solidFill>
                <a:schemeClr val="bg1"/>
              </a:solidFill>
              <a:effectLst/>
              <a:latin typeface="Calibri" panose="020F0502020204030204" charset="0"/>
              <a:ea typeface="DengXian" panose="02010600030101010101" pitchFamily="2" charset="-122"/>
              <a:cs typeface="Times New Roman" panose="02020603050405020304" pitchFamily="18" charset="0"/>
            </a:endParaRPr>
          </a:p>
        </p:txBody>
      </p:sp>
      <p:sp>
        <p:nvSpPr>
          <p:cNvPr id="4" name="Rectangle 3"/>
          <p:cNvSpPr/>
          <p:nvPr/>
        </p:nvSpPr>
        <p:spPr>
          <a:xfrm>
            <a:off x="193675" y="1398171"/>
            <a:ext cx="5375910" cy="368300"/>
          </a:xfrm>
          <a:prstGeom prst="rect">
            <a:avLst/>
          </a:prstGeom>
        </p:spPr>
        <p:txBody>
          <a:bodyPr wrap="none">
            <a:spAutoFit/>
          </a:bodyPr>
          <a:lstStyle/>
          <a:p>
            <a:r>
              <a:rPr lang="en-US" dirty="0">
                <a:solidFill>
                  <a:schemeClr val="bg1"/>
                </a:solidFill>
                <a:latin typeface="Times New Roman" panose="02020603050405020304" pitchFamily="18" charset="0"/>
                <a:cs typeface="Times New Roman" panose="02020603050405020304" pitchFamily="18" charset="0"/>
              </a:rPr>
              <a:t>2) Go to your </a:t>
            </a:r>
            <a:r>
              <a:rPr lang="en-US" dirty="0" err="1">
                <a:solidFill>
                  <a:schemeClr val="bg1"/>
                </a:solidFill>
                <a:latin typeface="Times New Roman" panose="02020603050405020304" pitchFamily="18" charset="0"/>
                <a:cs typeface="Times New Roman" panose="02020603050405020304" pitchFamily="18" charset="0"/>
              </a:rPr>
              <a:t>datasource</a:t>
            </a:r>
            <a:r>
              <a:rPr lang="en-US" dirty="0">
                <a:solidFill>
                  <a:schemeClr val="bg1"/>
                </a:solidFill>
                <a:latin typeface="Times New Roman" panose="02020603050405020304" pitchFamily="18" charset="0"/>
                <a:cs typeface="Times New Roman" panose="02020603050405020304" pitchFamily="18" charset="0"/>
              </a:rPr>
              <a:t> and click on Add </a:t>
            </a:r>
            <a:r>
              <a:rPr lang="en-US" dirty="0" err="1">
                <a:solidFill>
                  <a:schemeClr val="bg1"/>
                </a:solidFill>
                <a:latin typeface="Times New Roman" panose="02020603050405020304" pitchFamily="18" charset="0"/>
                <a:cs typeface="Times New Roman" panose="02020603050405020304" pitchFamily="18" charset="0"/>
              </a:rPr>
              <a:t>Visualisation</a:t>
            </a:r>
            <a:r>
              <a:rPr lang="en-US" dirty="0">
                <a:solidFill>
                  <a:schemeClr val="bg1"/>
                </a:solidFill>
                <a:latin typeface="Times New Roman" panose="02020603050405020304" pitchFamily="18" charset="0"/>
                <a:cs typeface="Times New Roman" panose="02020603050405020304" pitchFamily="18" charset="0"/>
              </a:rPr>
              <a:t>.</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194260" y="1774627"/>
            <a:ext cx="5096698" cy="3005588"/>
          </a:xfrm>
          <a:prstGeom prst="rect">
            <a:avLst/>
          </a:prstGeom>
        </p:spPr>
      </p:pic>
      <p:sp>
        <p:nvSpPr>
          <p:cNvPr id="6" name="Rectangle 5"/>
          <p:cNvSpPr/>
          <p:nvPr/>
        </p:nvSpPr>
        <p:spPr>
          <a:xfrm>
            <a:off x="194310" y="4876874"/>
            <a:ext cx="2541530" cy="369332"/>
          </a:xfrm>
          <a:prstGeom prst="rect">
            <a:avLst/>
          </a:prstGeom>
        </p:spPr>
        <p:txBody>
          <a:bodyPr wrap="none">
            <a:spAutoFit/>
          </a:bodyPr>
          <a:lstStyle/>
          <a:p>
            <a:pPr lvl="0">
              <a:spcAft>
                <a:spcPts val="0"/>
              </a:spcAft>
            </a:pPr>
            <a:r>
              <a:rPr lang="en-US"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3) Write your flux query.</a:t>
            </a:r>
            <a:endParaRPr lang="en-IN" sz="1100" dirty="0">
              <a:solidFill>
                <a:schemeClr val="bg1"/>
              </a:solidFill>
              <a:effectLst/>
              <a:latin typeface="Calibri" panose="020F0502020204030204" charset="0"/>
              <a:ea typeface="DengXian" panose="02010600030101010101" pitchFamily="2" charset="-122"/>
              <a:cs typeface="Times New Roman" panose="02020603050405020304" pitchFamily="18" charset="0"/>
            </a:endParaRPr>
          </a:p>
        </p:txBody>
      </p:sp>
      <p:pic>
        <p:nvPicPr>
          <p:cNvPr id="7" name="Picture 6" descr="WhatsApp Image 2024-04-15 at 16.43.48"/>
          <p:cNvPicPr/>
          <p:nvPr/>
        </p:nvPicPr>
        <p:blipFill>
          <a:blip r:embed="rId2"/>
          <a:stretch>
            <a:fillRect/>
          </a:stretch>
        </p:blipFill>
        <p:spPr>
          <a:xfrm>
            <a:off x="194310" y="5223510"/>
            <a:ext cx="5080635" cy="2606040"/>
          </a:xfrm>
          <a:prstGeom prst="rect">
            <a:avLst/>
          </a:prstGeom>
        </p:spPr>
      </p:pic>
      <p:sp>
        <p:nvSpPr>
          <p:cNvPr id="8" name="Rectangle 7"/>
          <p:cNvSpPr/>
          <p:nvPr/>
        </p:nvSpPr>
        <p:spPr>
          <a:xfrm>
            <a:off x="6148676" y="1398092"/>
            <a:ext cx="4628575" cy="369332"/>
          </a:xfrm>
          <a:prstGeom prst="rect">
            <a:avLst/>
          </a:prstGeom>
        </p:spPr>
        <p:txBody>
          <a:bodyPr wrap="none">
            <a:spAutoFit/>
          </a:bodyPr>
          <a:lstStyle/>
          <a:p>
            <a:pPr lvl="0">
              <a:spcAft>
                <a:spcPts val="0"/>
              </a:spcAft>
            </a:pPr>
            <a:r>
              <a:rPr lang="en-US"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4) You can see the results on the window above.</a:t>
            </a:r>
            <a:endParaRPr lang="en-IN" sz="1100" dirty="0">
              <a:solidFill>
                <a:schemeClr val="bg1"/>
              </a:solidFill>
              <a:effectLst/>
              <a:latin typeface="Calibri" panose="020F0502020204030204" charset="0"/>
              <a:ea typeface="DengXian" panose="02010600030101010101" pitchFamily="2" charset="-122"/>
              <a:cs typeface="Times New Roman" panose="02020603050405020304" pitchFamily="18" charset="0"/>
            </a:endParaRPr>
          </a:p>
        </p:txBody>
      </p:sp>
      <p:cxnSp>
        <p:nvCxnSpPr>
          <p:cNvPr id="10" name="Straight Connector 9"/>
          <p:cNvCxnSpPr/>
          <p:nvPr/>
        </p:nvCxnSpPr>
        <p:spPr>
          <a:xfrm>
            <a:off x="6046881" y="1498620"/>
            <a:ext cx="0" cy="634428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pic>
        <p:nvPicPr>
          <p:cNvPr id="12" name="Picture 11" descr="WhatsApp Image 2024-04-15 at 16.44.13"/>
          <p:cNvPicPr/>
          <p:nvPr/>
        </p:nvPicPr>
        <p:blipFill>
          <a:blip r:embed="rId3"/>
          <a:stretch>
            <a:fillRect/>
          </a:stretch>
        </p:blipFill>
        <p:spPr>
          <a:xfrm>
            <a:off x="6231890" y="1774627"/>
            <a:ext cx="6809740" cy="3005588"/>
          </a:xfrm>
          <a:prstGeom prst="rect">
            <a:avLst/>
          </a:prstGeom>
        </p:spPr>
      </p:pic>
      <p:sp>
        <p:nvSpPr>
          <p:cNvPr id="13" name="Rectangle 12"/>
          <p:cNvSpPr/>
          <p:nvPr/>
        </p:nvSpPr>
        <p:spPr>
          <a:xfrm>
            <a:off x="6148676" y="4726067"/>
            <a:ext cx="2595647" cy="369332"/>
          </a:xfrm>
          <a:prstGeom prst="rect">
            <a:avLst/>
          </a:prstGeom>
        </p:spPr>
        <p:txBody>
          <a:bodyPr wrap="none">
            <a:spAutoFit/>
          </a:bodyPr>
          <a:lstStyle/>
          <a:p>
            <a:pPr lvl="0">
              <a:spcAft>
                <a:spcPts val="0"/>
              </a:spcAft>
            </a:pPr>
            <a:r>
              <a:rPr lang="en-US"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5) Add title to your graph.</a:t>
            </a:r>
            <a:endParaRPr lang="en-IN" sz="1100" dirty="0">
              <a:solidFill>
                <a:schemeClr val="bg1"/>
              </a:solidFill>
              <a:effectLst/>
              <a:latin typeface="Calibri" panose="020F0502020204030204" charset="0"/>
              <a:ea typeface="DengXian" panose="02010600030101010101" pitchFamily="2" charset="-122"/>
              <a:cs typeface="Times New Roman" panose="02020603050405020304" pitchFamily="18" charset="0"/>
            </a:endParaRPr>
          </a:p>
        </p:txBody>
      </p:sp>
      <p:pic>
        <p:nvPicPr>
          <p:cNvPr id="14" name="Picture 13"/>
          <p:cNvPicPr>
            <a:picLocks noChangeAspect="1"/>
          </p:cNvPicPr>
          <p:nvPr/>
        </p:nvPicPr>
        <p:blipFill>
          <a:blip r:embed="rId4"/>
          <a:stretch>
            <a:fillRect/>
          </a:stretch>
        </p:blipFill>
        <p:spPr>
          <a:xfrm>
            <a:off x="6286184" y="5234858"/>
            <a:ext cx="2966720" cy="2666046"/>
          </a:xfrm>
          <a:prstGeom prst="rect">
            <a:avLst/>
          </a:prstGeom>
        </p:spPr>
      </p:pic>
      <p:sp>
        <p:nvSpPr>
          <p:cNvPr id="9" name="Rectangle 8"/>
          <p:cNvSpPr/>
          <p:nvPr/>
        </p:nvSpPr>
        <p:spPr>
          <a:xfrm>
            <a:off x="6231890" y="1766471"/>
            <a:ext cx="6809740" cy="30137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6331904" y="5246206"/>
            <a:ext cx="2966720" cy="2643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194310" y="1774627"/>
            <a:ext cx="5096648" cy="300558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193674" y="5223509"/>
            <a:ext cx="5096509" cy="261937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1838" y="1096665"/>
            <a:ext cx="5243743" cy="369332"/>
          </a:xfrm>
          <a:prstGeom prst="rect">
            <a:avLst/>
          </a:prstGeom>
        </p:spPr>
        <p:txBody>
          <a:bodyPr wrap="none">
            <a:spAutoFit/>
          </a:bodyPr>
          <a:lstStyle/>
          <a:p>
            <a:pPr lvl="0">
              <a:spcAft>
                <a:spcPts val="0"/>
              </a:spcAft>
            </a:pPr>
            <a:r>
              <a:rPr lang="en-US"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6) Repeat the same process and create your dashboard.</a:t>
            </a:r>
            <a:endParaRPr lang="en-IN" sz="1100" dirty="0">
              <a:solidFill>
                <a:schemeClr val="bg1"/>
              </a:solidFill>
              <a:effectLst/>
              <a:latin typeface="Calibri" panose="020F0502020204030204" charset="0"/>
              <a:ea typeface="DengXian" panose="02010600030101010101" pitchFamily="2" charset="-122"/>
              <a:cs typeface="Times New Roman" panose="02020603050405020304" pitchFamily="18" charset="0"/>
            </a:endParaRPr>
          </a:p>
        </p:txBody>
      </p:sp>
      <p:sp>
        <p:nvSpPr>
          <p:cNvPr id="3" name="Rectangle 2"/>
          <p:cNvSpPr/>
          <p:nvPr/>
        </p:nvSpPr>
        <p:spPr>
          <a:xfrm>
            <a:off x="5011546" y="161290"/>
            <a:ext cx="3936365" cy="1014730"/>
          </a:xfrm>
          <a:prstGeom prst="rect">
            <a:avLst/>
          </a:prstGeom>
        </p:spPr>
        <p:txBody>
          <a:bodyPr wrap="none">
            <a:spAutoFit/>
          </a:bodyPr>
          <a:lstStyle/>
          <a:p>
            <a:pPr lvl="0" algn="ctr">
              <a:spcAft>
                <a:spcPts val="0"/>
              </a:spcAft>
            </a:pPr>
            <a:r>
              <a:rPr lang="en-US" sz="6000" b="1"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GRAFANA</a:t>
            </a:r>
            <a:endParaRPr lang="en-IN" sz="6000" dirty="0">
              <a:solidFill>
                <a:schemeClr val="bg1"/>
              </a:solidFill>
              <a:latin typeface="Calibri" panose="020F0502020204030204" charset="0"/>
              <a:ea typeface="DengXian" panose="02010600030101010101" pitchFamily="2" charset="-122"/>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301625" y="1558290"/>
            <a:ext cx="6623685" cy="4355465"/>
          </a:xfrm>
          <a:prstGeom prst="rect">
            <a:avLst/>
          </a:prstGeom>
        </p:spPr>
      </p:pic>
      <p:pic>
        <p:nvPicPr>
          <p:cNvPr id="5" name="Picture 4"/>
          <p:cNvPicPr>
            <a:picLocks noChangeAspect="1"/>
          </p:cNvPicPr>
          <p:nvPr/>
        </p:nvPicPr>
        <p:blipFill>
          <a:blip r:embed="rId2"/>
          <a:stretch>
            <a:fillRect/>
          </a:stretch>
        </p:blipFill>
        <p:spPr>
          <a:xfrm>
            <a:off x="7143750" y="1558290"/>
            <a:ext cx="6960870" cy="4344670"/>
          </a:xfrm>
          <a:prstGeom prst="rect">
            <a:avLst/>
          </a:prstGeom>
        </p:spPr>
      </p:pic>
      <p:sp>
        <p:nvSpPr>
          <p:cNvPr id="6" name="Rectangle 5"/>
          <p:cNvSpPr/>
          <p:nvPr/>
        </p:nvSpPr>
        <p:spPr>
          <a:xfrm>
            <a:off x="301624" y="1558289"/>
            <a:ext cx="13802996" cy="4436963"/>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p:cNvCxnSpPr/>
          <p:nvPr/>
        </p:nvCxnSpPr>
        <p:spPr>
          <a:xfrm>
            <a:off x="7034530" y="1558290"/>
            <a:ext cx="0" cy="4448810"/>
          </a:xfrm>
          <a:prstGeom prst="line">
            <a:avLst/>
          </a:prstGeom>
          <a:ln>
            <a:solidFill>
              <a:schemeClr val="bg1"/>
            </a:solidFill>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57600" y="74295"/>
            <a:ext cx="7315200" cy="1014730"/>
          </a:xfrm>
          <a:prstGeom prst="rect">
            <a:avLst/>
          </a:prstGeom>
          <a:noFill/>
        </p:spPr>
        <p:txBody>
          <a:bodyPr wrap="square" rtlCol="0" anchor="t">
            <a:spAutoFit/>
          </a:bodyPr>
          <a:p>
            <a:pPr lvl="0" algn="ctr">
              <a:spcAft>
                <a:spcPts val="0"/>
              </a:spcAft>
            </a:pPr>
            <a:r>
              <a:rPr lang="en-US" sz="6000" b="1"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sym typeface="+mn-ea"/>
              </a:rPr>
              <a:t>GRAFANA</a:t>
            </a:r>
            <a:endParaRPr lang="en-US" sz="6000" b="1"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sym typeface="+mn-ea"/>
            </a:endParaRPr>
          </a:p>
        </p:txBody>
      </p:sp>
      <p:pic>
        <p:nvPicPr>
          <p:cNvPr id="3" name="Picture 2"/>
          <p:cNvPicPr>
            <a:picLocks noChangeAspect="1"/>
          </p:cNvPicPr>
          <p:nvPr/>
        </p:nvPicPr>
        <p:blipFill>
          <a:blip r:embed="rId1"/>
          <a:stretch>
            <a:fillRect/>
          </a:stretch>
        </p:blipFill>
        <p:spPr>
          <a:xfrm>
            <a:off x="459740" y="1943735"/>
            <a:ext cx="10515600" cy="4358640"/>
          </a:xfrm>
          <a:prstGeom prst="rect">
            <a:avLst/>
          </a:prstGeom>
        </p:spPr>
      </p:pic>
      <p:sp>
        <p:nvSpPr>
          <p:cNvPr id="4" name="Text Box 3"/>
          <p:cNvSpPr txBox="1"/>
          <p:nvPr/>
        </p:nvSpPr>
        <p:spPr>
          <a:xfrm>
            <a:off x="459740" y="1344930"/>
            <a:ext cx="7315200" cy="368300"/>
          </a:xfrm>
          <a:prstGeom prst="rect">
            <a:avLst/>
          </a:prstGeom>
          <a:noFill/>
        </p:spPr>
        <p:txBody>
          <a:bodyPr wrap="square" rtlCol="0" anchor="t">
            <a:spAutoFit/>
          </a:bodyPr>
          <a:p>
            <a:r>
              <a:rPr lang="en-US" dirty="0" err="1">
                <a:solidFill>
                  <a:schemeClr val="bg1"/>
                </a:solidFill>
                <a:latin typeface="Times New Roman" panose="02020603050405020304" pitchFamily="18" charset="0"/>
                <a:cs typeface="Times New Roman" panose="02020603050405020304" pitchFamily="18" charset="0"/>
                <a:sym typeface="+mn-ea"/>
              </a:rPr>
              <a:t>Grafana steps  to fill the form to complete the process </a:t>
            </a:r>
            <a:endParaRPr lang="en-US" dirty="0" err="1">
              <a:solidFill>
                <a:schemeClr val="bg1"/>
              </a:solidFill>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rcRect t="2242"/>
          <a:stretch>
            <a:fillRect/>
          </a:stretch>
        </p:blipFill>
        <p:spPr>
          <a:xfrm>
            <a:off x="572135" y="1595755"/>
            <a:ext cx="8275955" cy="6230620"/>
          </a:xfrm>
          <a:prstGeom prst="rect">
            <a:avLst/>
          </a:prstGeom>
        </p:spPr>
      </p:pic>
      <p:sp>
        <p:nvSpPr>
          <p:cNvPr id="3" name="Text Box 2"/>
          <p:cNvSpPr txBox="1"/>
          <p:nvPr/>
        </p:nvSpPr>
        <p:spPr>
          <a:xfrm>
            <a:off x="3657600" y="97155"/>
            <a:ext cx="7315200" cy="1014730"/>
          </a:xfrm>
          <a:prstGeom prst="rect">
            <a:avLst/>
          </a:prstGeom>
          <a:noFill/>
        </p:spPr>
        <p:txBody>
          <a:bodyPr wrap="square" rtlCol="0" anchor="t">
            <a:spAutoFit/>
          </a:bodyPr>
          <a:p>
            <a:pPr lvl="0" algn="ctr">
              <a:spcAft>
                <a:spcPts val="0"/>
              </a:spcAft>
            </a:pPr>
            <a:r>
              <a:rPr lang="en-US" sz="6000" b="1"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sym typeface="+mn-ea"/>
              </a:rPr>
              <a:t>GRAFANA</a:t>
            </a:r>
            <a:endParaRPr lang="en-US" sz="6000" b="1"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sym typeface="+mn-ea"/>
            </a:endParaRPr>
          </a:p>
        </p:txBody>
      </p:sp>
      <p:sp>
        <p:nvSpPr>
          <p:cNvPr id="5" name="Text Box 4"/>
          <p:cNvSpPr txBox="1"/>
          <p:nvPr/>
        </p:nvSpPr>
        <p:spPr>
          <a:xfrm>
            <a:off x="572135" y="1111885"/>
            <a:ext cx="4876800" cy="368300"/>
          </a:xfrm>
          <a:prstGeom prst="rect">
            <a:avLst/>
          </a:prstGeom>
          <a:noFill/>
        </p:spPr>
        <p:txBody>
          <a:bodyPr wrap="square" rtlCol="0">
            <a:spAutoFit/>
          </a:bodyPr>
          <a:p>
            <a:r>
              <a:rPr lang="en-US">
                <a:solidFill>
                  <a:schemeClr val="bg1"/>
                </a:solidFill>
              </a:rPr>
              <a:t>Grafana form to completeing the fulfilling details</a:t>
            </a:r>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36905" y="1857375"/>
            <a:ext cx="7541895" cy="5942965"/>
          </a:xfrm>
          <a:prstGeom prst="rect">
            <a:avLst/>
          </a:prstGeom>
        </p:spPr>
      </p:pic>
      <p:sp>
        <p:nvSpPr>
          <p:cNvPr id="4" name="Text Box 3"/>
          <p:cNvSpPr txBox="1"/>
          <p:nvPr/>
        </p:nvSpPr>
        <p:spPr>
          <a:xfrm>
            <a:off x="3726815" y="97790"/>
            <a:ext cx="7315200" cy="1014730"/>
          </a:xfrm>
          <a:prstGeom prst="rect">
            <a:avLst/>
          </a:prstGeom>
          <a:noFill/>
        </p:spPr>
        <p:txBody>
          <a:bodyPr wrap="square" rtlCol="0" anchor="t">
            <a:spAutoFit/>
          </a:bodyPr>
          <a:p>
            <a:pPr lvl="0" algn="ctr">
              <a:spcAft>
                <a:spcPts val="0"/>
              </a:spcAft>
            </a:pPr>
            <a:r>
              <a:rPr lang="en-US" sz="6000" b="1"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sym typeface="+mn-ea"/>
              </a:rPr>
              <a:t>GRAFANA</a:t>
            </a:r>
            <a:endParaRPr lang="en-US" sz="6000" b="1"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sym typeface="+mn-ea"/>
            </a:endParaRPr>
          </a:p>
        </p:txBody>
      </p:sp>
      <p:sp>
        <p:nvSpPr>
          <p:cNvPr id="5" name="Text Box 4"/>
          <p:cNvSpPr txBox="1"/>
          <p:nvPr/>
        </p:nvSpPr>
        <p:spPr>
          <a:xfrm>
            <a:off x="636905" y="1362075"/>
            <a:ext cx="11827510" cy="368300"/>
          </a:xfrm>
          <a:prstGeom prst="rect">
            <a:avLst/>
          </a:prstGeom>
          <a:noFill/>
        </p:spPr>
        <p:txBody>
          <a:bodyPr wrap="square" rtlCol="0">
            <a:spAutoFit/>
          </a:bodyPr>
          <a:p>
            <a:r>
              <a:rPr lang="en-US">
                <a:solidFill>
                  <a:schemeClr val="bg1"/>
                </a:solidFill>
              </a:rPr>
              <a:t>Final steps save and test to display the value on final dashboard</a:t>
            </a:r>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002060"/>
          </a:solidFill>
        </p:spPr>
        <p:txBody>
          <a:bodyPr/>
          <a:lstStyle/>
          <a:p>
            <a:endParaRPr lang="en-IN" dirty="0">
              <a:solidFill>
                <a:srgbClr val="002060"/>
              </a:solidFill>
            </a:endParaRPr>
          </a:p>
        </p:txBody>
      </p:sp>
      <p:sp>
        <p:nvSpPr>
          <p:cNvPr id="4" name="Text 2"/>
          <p:cNvSpPr/>
          <p:nvPr/>
        </p:nvSpPr>
        <p:spPr>
          <a:xfrm>
            <a:off x="108585" y="407670"/>
            <a:ext cx="14178915" cy="694690"/>
          </a:xfrm>
          <a:prstGeom prst="rect">
            <a:avLst/>
          </a:prstGeom>
          <a:noFill/>
        </p:spPr>
        <p:txBody>
          <a:bodyPr wrap="none" rtlCol="0" anchor="t"/>
          <a:lstStyle/>
          <a:p>
            <a:pPr marL="0" indent="0" algn="ctr">
              <a:lnSpc>
                <a:spcPts val="5470"/>
              </a:lnSpc>
              <a:buNone/>
            </a:pPr>
            <a:r>
              <a:rPr lang="en-US" sz="6000" b="1" dirty="0">
                <a:solidFill>
                  <a:schemeClr val="bg1"/>
                </a:solidFill>
                <a:latin typeface="Times New Roman" panose="02020603050405020304" pitchFamily="18" charset="0"/>
                <a:ea typeface="Lora" pitchFamily="34" charset="-122"/>
                <a:cs typeface="Times New Roman" panose="02020603050405020304" pitchFamily="18" charset="0"/>
              </a:rPr>
              <a:t>Web-based Deployment</a:t>
            </a:r>
            <a:endParaRPr lang="en-US" sz="6000" b="1" dirty="0">
              <a:solidFill>
                <a:schemeClr val="bg1"/>
              </a:solidFill>
              <a:latin typeface="Times New Roman" panose="02020603050405020304" pitchFamily="18" charset="0"/>
              <a:ea typeface="Lora" pitchFamily="34" charset="-122"/>
              <a:cs typeface="Times New Roman" panose="02020603050405020304" pitchFamily="18" charset="0"/>
            </a:endParaRPr>
          </a:p>
        </p:txBody>
      </p:sp>
      <p:pic>
        <p:nvPicPr>
          <p:cNvPr id="5" name="Image 0" descr="preencoded.png"/>
          <p:cNvPicPr>
            <a:picLocks noChangeAspect="1"/>
          </p:cNvPicPr>
          <p:nvPr/>
        </p:nvPicPr>
        <p:blipFill>
          <a:blip r:embed="rId1"/>
          <a:stretch>
            <a:fillRect/>
          </a:stretch>
        </p:blipFill>
        <p:spPr>
          <a:xfrm>
            <a:off x="905034" y="1613575"/>
            <a:ext cx="555427" cy="555427"/>
          </a:xfrm>
          <a:prstGeom prst="rect">
            <a:avLst/>
          </a:prstGeom>
        </p:spPr>
      </p:pic>
      <p:sp>
        <p:nvSpPr>
          <p:cNvPr id="6" name="Text 3"/>
          <p:cNvSpPr/>
          <p:nvPr/>
        </p:nvSpPr>
        <p:spPr>
          <a:xfrm>
            <a:off x="801529" y="2332752"/>
            <a:ext cx="2777490" cy="347186"/>
          </a:xfrm>
          <a:prstGeom prst="rect">
            <a:avLst/>
          </a:prstGeom>
          <a:noFill/>
        </p:spPr>
        <p:txBody>
          <a:bodyPr wrap="none" rtlCol="0" anchor="t"/>
          <a:lstStyle/>
          <a:p>
            <a:pPr marL="0" indent="0" algn="l">
              <a:lnSpc>
                <a:spcPts val="2735"/>
              </a:lnSpc>
              <a:buNone/>
            </a:pPr>
            <a:r>
              <a:rPr lang="en-US" sz="2185" dirty="0">
                <a:solidFill>
                  <a:schemeClr val="bg1"/>
                </a:solidFill>
                <a:latin typeface="Times New Roman" panose="02020603050405020304" pitchFamily="18" charset="0"/>
                <a:ea typeface="Lora" pitchFamily="34" charset="-122"/>
                <a:cs typeface="Times New Roman" panose="02020603050405020304" pitchFamily="18" charset="0"/>
              </a:rPr>
              <a:t>HTML Website</a:t>
            </a:r>
            <a:endParaRPr lang="en-US" sz="2185"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7" name="Text 4"/>
          <p:cNvSpPr/>
          <p:nvPr/>
        </p:nvSpPr>
        <p:spPr>
          <a:xfrm>
            <a:off x="801529" y="2680454"/>
            <a:ext cx="3088958" cy="2132409"/>
          </a:xfrm>
          <a:prstGeom prst="rect">
            <a:avLst/>
          </a:prstGeom>
          <a:noFill/>
        </p:spPr>
        <p:txBody>
          <a:bodyPr wrap="square" rtlCol="0" anchor="t"/>
          <a:lstStyle/>
          <a:p>
            <a:pPr marL="0" indent="0" algn="l">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The Grafana dashboard is embedded into an HTML website, providing a user-friendly and accessible interface for remote monitoring and analysis of the PLC data.</a:t>
            </a:r>
            <a:endParaRPr lang="en-US" sz="1750" dirty="0"/>
          </a:p>
        </p:txBody>
      </p:sp>
      <p:pic>
        <p:nvPicPr>
          <p:cNvPr id="8" name="Image 1" descr="preencoded.png"/>
          <p:cNvPicPr>
            <a:picLocks noChangeAspect="1"/>
          </p:cNvPicPr>
          <p:nvPr/>
        </p:nvPicPr>
        <p:blipFill>
          <a:blip r:embed="rId2"/>
          <a:stretch>
            <a:fillRect/>
          </a:stretch>
        </p:blipFill>
        <p:spPr>
          <a:xfrm>
            <a:off x="4892397" y="1524675"/>
            <a:ext cx="555427" cy="555427"/>
          </a:xfrm>
          <a:prstGeom prst="rect">
            <a:avLst/>
          </a:prstGeom>
        </p:spPr>
      </p:pic>
      <p:sp>
        <p:nvSpPr>
          <p:cNvPr id="9" name="Text 5"/>
          <p:cNvSpPr/>
          <p:nvPr/>
        </p:nvSpPr>
        <p:spPr>
          <a:xfrm>
            <a:off x="4812387" y="2332117"/>
            <a:ext cx="2777490" cy="347186"/>
          </a:xfrm>
          <a:prstGeom prst="rect">
            <a:avLst/>
          </a:prstGeom>
          <a:noFill/>
        </p:spPr>
        <p:txBody>
          <a:bodyPr wrap="none" rtlCol="0" anchor="t"/>
          <a:lstStyle/>
          <a:p>
            <a:pPr marL="0" indent="0" algn="l">
              <a:lnSpc>
                <a:spcPts val="2735"/>
              </a:lnSpc>
              <a:buNone/>
            </a:pPr>
            <a:r>
              <a:rPr lang="en-US" sz="2185" dirty="0">
                <a:solidFill>
                  <a:schemeClr val="bg1"/>
                </a:solidFill>
                <a:latin typeface="Times New Roman" panose="02020603050405020304" pitchFamily="18" charset="0"/>
                <a:ea typeface="Lora" pitchFamily="34" charset="-122"/>
                <a:cs typeface="Times New Roman" panose="02020603050405020304" pitchFamily="18" charset="0"/>
              </a:rPr>
              <a:t>Google Drive Hosting</a:t>
            </a:r>
            <a:endParaRPr lang="en-US" sz="2185"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10" name="Text 6"/>
          <p:cNvSpPr/>
          <p:nvPr/>
        </p:nvSpPr>
        <p:spPr>
          <a:xfrm>
            <a:off x="4892675" y="2680335"/>
            <a:ext cx="3630930" cy="1941195"/>
          </a:xfrm>
          <a:prstGeom prst="rect">
            <a:avLst/>
          </a:prstGeom>
          <a:noFill/>
        </p:spPr>
        <p:txBody>
          <a:bodyPr wrap="square" rtlCol="0" anchor="t"/>
          <a:lstStyle/>
          <a:p>
            <a:pPr marL="0" indent="0" algn="l">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The website is hosted on Google Drive, allowing for easy deployment and public access to the PLC data visualization through a shareable link.</a:t>
            </a:r>
            <a:endParaRPr lang="en-US" sz="1750" dirty="0"/>
          </a:p>
        </p:txBody>
      </p:sp>
      <p:pic>
        <p:nvPicPr>
          <p:cNvPr id="11" name="Image 2" descr="preencoded.png"/>
          <p:cNvPicPr>
            <a:picLocks noChangeAspect="1"/>
          </p:cNvPicPr>
          <p:nvPr/>
        </p:nvPicPr>
        <p:blipFill>
          <a:blip r:embed="rId3"/>
          <a:stretch>
            <a:fillRect/>
          </a:stretch>
        </p:blipFill>
        <p:spPr>
          <a:xfrm>
            <a:off x="9435386" y="1613575"/>
            <a:ext cx="555427" cy="555427"/>
          </a:xfrm>
          <a:prstGeom prst="rect">
            <a:avLst/>
          </a:prstGeom>
        </p:spPr>
      </p:pic>
      <p:sp>
        <p:nvSpPr>
          <p:cNvPr id="12" name="Text 7"/>
          <p:cNvSpPr/>
          <p:nvPr/>
        </p:nvSpPr>
        <p:spPr>
          <a:xfrm>
            <a:off x="9154716" y="2332752"/>
            <a:ext cx="2777490" cy="347186"/>
          </a:xfrm>
          <a:prstGeom prst="rect">
            <a:avLst/>
          </a:prstGeom>
          <a:noFill/>
        </p:spPr>
        <p:txBody>
          <a:bodyPr wrap="none" rtlCol="0" anchor="t"/>
          <a:lstStyle/>
          <a:p>
            <a:pPr marL="0" indent="0" algn="l">
              <a:lnSpc>
                <a:spcPts val="2735"/>
              </a:lnSpc>
              <a:buNone/>
            </a:pPr>
            <a:r>
              <a:rPr lang="en-US" sz="2185" dirty="0">
                <a:solidFill>
                  <a:schemeClr val="bg1"/>
                </a:solidFill>
                <a:latin typeface="Times New Roman" panose="02020603050405020304" pitchFamily="18" charset="0"/>
                <a:ea typeface="Lora" pitchFamily="34" charset="-122"/>
                <a:cs typeface="Times New Roman" panose="02020603050405020304" pitchFamily="18" charset="0"/>
              </a:rPr>
              <a:t>Remote Accessibility</a:t>
            </a:r>
            <a:endParaRPr lang="en-US" sz="2185"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13" name="Text 8"/>
          <p:cNvSpPr/>
          <p:nvPr/>
        </p:nvSpPr>
        <p:spPr>
          <a:xfrm>
            <a:off x="9154795" y="2680335"/>
            <a:ext cx="3185160" cy="2487930"/>
          </a:xfrm>
          <a:prstGeom prst="rect">
            <a:avLst/>
          </a:prstGeom>
          <a:noFill/>
        </p:spPr>
        <p:txBody>
          <a:bodyPr wrap="square" rtlCol="0" anchor="t"/>
          <a:lstStyle/>
          <a:p>
            <a:pPr marL="0" indent="0" algn="l">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The web-based deployment enables remote access to the PLC data, empowering users to monitor and analyze the system from anywhere, enhancing the overall flexibility and accessibility of the solution.</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5420" y="201930"/>
            <a:ext cx="14444980" cy="1014730"/>
          </a:xfrm>
          <a:prstGeom prst="rect">
            <a:avLst/>
          </a:prstGeom>
        </p:spPr>
        <p:txBody>
          <a:bodyPr wrap="square">
            <a:spAutoFit/>
          </a:bodyPr>
          <a:lstStyle/>
          <a:p>
            <a:pPr algn="ctr"/>
            <a:r>
              <a:rPr lang="en-IN" b="1" dirty="0"/>
              <a:t> </a:t>
            </a:r>
            <a:r>
              <a:rPr lang="en-IN" sz="6000" b="1" dirty="0">
                <a:solidFill>
                  <a:schemeClr val="bg1"/>
                </a:solidFill>
                <a:latin typeface="Times New Roman" panose="02020603050405020304" pitchFamily="18" charset="0"/>
                <a:cs typeface="Times New Roman" panose="02020603050405020304" pitchFamily="18" charset="0"/>
              </a:rPr>
              <a:t>WEBSITE AND DEPLOYMENT</a:t>
            </a:r>
            <a:endParaRPr lang="en-IN" sz="6000" b="1" dirty="0">
              <a:solidFill>
                <a:schemeClr val="bg1"/>
              </a:solidFill>
              <a:latin typeface="Times New Roman" panose="02020603050405020304" pitchFamily="18" charset="0"/>
              <a:cs typeface="Times New Roman" panose="02020603050405020304" pitchFamily="18" charset="0"/>
            </a:endParaRPr>
          </a:p>
        </p:txBody>
      </p:sp>
      <p:sp>
        <p:nvSpPr>
          <p:cNvPr id="3" name="Rectangle 2"/>
          <p:cNvSpPr/>
          <p:nvPr/>
        </p:nvSpPr>
        <p:spPr>
          <a:xfrm>
            <a:off x="80719" y="1096645"/>
            <a:ext cx="6399381" cy="369332"/>
          </a:xfrm>
          <a:prstGeom prst="rect">
            <a:avLst/>
          </a:prstGeom>
        </p:spPr>
        <p:txBody>
          <a:bodyPr wrap="none">
            <a:spAutoFit/>
          </a:bodyPr>
          <a:lstStyle/>
          <a:p>
            <a:pPr marL="342900" lvl="0" indent="-342900">
              <a:spcAft>
                <a:spcPts val="0"/>
              </a:spcAft>
              <a:buFont typeface="+mj-lt"/>
              <a:buAutoNum type="arabicParenR"/>
            </a:pPr>
            <a:r>
              <a:rPr lang="en-US"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Write your HTML code to create the website on any text editor.</a:t>
            </a:r>
            <a:endParaRPr lang="en-IN" sz="1100" dirty="0">
              <a:solidFill>
                <a:schemeClr val="bg1"/>
              </a:solidFill>
              <a:effectLst/>
              <a:latin typeface="Calibri" panose="020F0502020204030204" charset="0"/>
              <a:ea typeface="DengXian" panose="02010600030101010101" pitchFamily="2" charset="-122"/>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530225" y="1466850"/>
            <a:ext cx="5664200" cy="3216275"/>
          </a:xfrm>
          <a:prstGeom prst="rect">
            <a:avLst/>
          </a:prstGeom>
        </p:spPr>
      </p:pic>
      <p:sp>
        <p:nvSpPr>
          <p:cNvPr id="5" name="Rectangle 4"/>
          <p:cNvSpPr/>
          <p:nvPr/>
        </p:nvSpPr>
        <p:spPr>
          <a:xfrm>
            <a:off x="80719" y="4751521"/>
            <a:ext cx="7315200" cy="538609"/>
          </a:xfrm>
          <a:prstGeom prst="rect">
            <a:avLst/>
          </a:prstGeom>
        </p:spPr>
        <p:txBody>
          <a:bodyPr>
            <a:spAutoFit/>
          </a:bodyPr>
          <a:lstStyle/>
          <a:p>
            <a:pPr lvl="0">
              <a:spcAft>
                <a:spcPts val="0"/>
              </a:spcAft>
            </a:pPr>
            <a:r>
              <a:rPr lang="en-US"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2) Right click and click on open live server and then you can see the website.</a:t>
            </a:r>
            <a:endParaRPr lang="en-IN" sz="1100" dirty="0">
              <a:solidFill>
                <a:schemeClr val="bg1"/>
              </a:solidFill>
              <a:latin typeface="Calibri" panose="020F0502020204030204" charset="0"/>
              <a:ea typeface="DengXian" panose="02010600030101010101" pitchFamily="2" charset="-122"/>
              <a:cs typeface="Times New Roman" panose="02020603050405020304" pitchFamily="18" charset="0"/>
            </a:endParaRPr>
          </a:p>
          <a:p>
            <a:pPr marL="34290">
              <a:spcAft>
                <a:spcPts val="0"/>
              </a:spcAft>
            </a:pPr>
            <a:r>
              <a:rPr lang="en-US" sz="1100"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 </a:t>
            </a:r>
            <a:endParaRPr lang="en-IN" sz="1100" dirty="0">
              <a:solidFill>
                <a:schemeClr val="bg1"/>
              </a:solidFill>
              <a:effectLst/>
              <a:latin typeface="Calibri" panose="020F0502020204030204" charset="0"/>
              <a:ea typeface="DengXian" panose="02010600030101010101" pitchFamily="2" charset="-122"/>
              <a:cs typeface="Times New Roman" panose="02020603050405020304" pitchFamily="18" charset="0"/>
            </a:endParaRPr>
          </a:p>
        </p:txBody>
      </p:sp>
      <p:pic>
        <p:nvPicPr>
          <p:cNvPr id="6" name="Picture 5"/>
          <p:cNvPicPr/>
          <p:nvPr/>
        </p:nvPicPr>
        <p:blipFill>
          <a:blip r:embed="rId2"/>
          <a:stretch>
            <a:fillRect/>
          </a:stretch>
        </p:blipFill>
        <p:spPr>
          <a:xfrm>
            <a:off x="448309" y="5104765"/>
            <a:ext cx="5746116" cy="2585085"/>
          </a:xfrm>
          <a:prstGeom prst="rect">
            <a:avLst/>
          </a:prstGeom>
          <a:noFill/>
          <a:ln>
            <a:noFill/>
          </a:ln>
        </p:spPr>
      </p:pic>
      <p:cxnSp>
        <p:nvCxnSpPr>
          <p:cNvPr id="8" name="Straight Connector 7"/>
          <p:cNvCxnSpPr/>
          <p:nvPr/>
        </p:nvCxnSpPr>
        <p:spPr>
          <a:xfrm>
            <a:off x="7316286" y="1096645"/>
            <a:ext cx="29629" cy="6931025"/>
          </a:xfrm>
          <a:prstGeom prst="line">
            <a:avLst/>
          </a:prstGeom>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7631590" y="1131148"/>
            <a:ext cx="3903980" cy="368300"/>
          </a:xfrm>
          <a:prstGeom prst="rect">
            <a:avLst/>
          </a:prstGeom>
        </p:spPr>
        <p:txBody>
          <a:bodyPr wrap="none">
            <a:spAutoFit/>
          </a:bodyPr>
          <a:lstStyle/>
          <a:p>
            <a:r>
              <a:rPr lang="en-US" dirty="0">
                <a:solidFill>
                  <a:schemeClr val="bg1"/>
                </a:solidFill>
                <a:latin typeface="Times New Roman" panose="02020603050405020304" pitchFamily="18" charset="0"/>
                <a:cs typeface="Times New Roman" panose="02020603050405020304" pitchFamily="18" charset="0"/>
              </a:rPr>
              <a:t>3) Give Public access to the drive folder.</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7631590" y="1373902"/>
            <a:ext cx="3984873" cy="369332"/>
          </a:xfrm>
          <a:prstGeom prst="rect">
            <a:avLst/>
          </a:prstGeom>
        </p:spPr>
        <p:txBody>
          <a:bodyPr wrap="none">
            <a:spAutoFit/>
          </a:bodyPr>
          <a:lstStyle/>
          <a:p>
            <a:pPr lvl="0">
              <a:spcAft>
                <a:spcPts val="0"/>
              </a:spcAft>
            </a:pPr>
            <a:r>
              <a:rPr lang="en-US"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4)Go to drv.tw and add your drive folder</a:t>
            </a:r>
            <a:r>
              <a:rPr lang="en-US" dirty="0">
                <a:latin typeface="Times New Roman" panose="02020603050405020304" pitchFamily="18" charset="0"/>
                <a:ea typeface="DengXian" panose="02010600030101010101" pitchFamily="2" charset="-122"/>
                <a:cs typeface="Times New Roman" panose="02020603050405020304" pitchFamily="18" charset="0"/>
              </a:rPr>
              <a:t>.</a:t>
            </a:r>
            <a:endParaRPr lang="en-IN" sz="1100" dirty="0">
              <a:effectLst/>
              <a:latin typeface="Calibri" panose="020F0502020204030204" charset="0"/>
              <a:ea typeface="DengXian" panose="02010600030101010101" pitchFamily="2" charset="-122"/>
              <a:cs typeface="Times New Roman" panose="02020603050405020304" pitchFamily="18" charset="0"/>
            </a:endParaRPr>
          </a:p>
        </p:txBody>
      </p:sp>
      <p:pic>
        <p:nvPicPr>
          <p:cNvPr id="13" name="Picture 12"/>
          <p:cNvPicPr>
            <a:picLocks noChangeAspect="1"/>
          </p:cNvPicPr>
          <p:nvPr/>
        </p:nvPicPr>
        <p:blipFill>
          <a:blip r:embed="rId3"/>
          <a:stretch>
            <a:fillRect/>
          </a:stretch>
        </p:blipFill>
        <p:spPr>
          <a:xfrm>
            <a:off x="7726680" y="1765300"/>
            <a:ext cx="6358890" cy="5924550"/>
          </a:xfrm>
          <a:prstGeom prst="rect">
            <a:avLst/>
          </a:prstGeom>
        </p:spPr>
      </p:pic>
      <p:sp>
        <p:nvSpPr>
          <p:cNvPr id="14" name="Rectangle 13"/>
          <p:cNvSpPr/>
          <p:nvPr/>
        </p:nvSpPr>
        <p:spPr>
          <a:xfrm>
            <a:off x="530225" y="1465977"/>
            <a:ext cx="5674360" cy="321714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448308" y="5104765"/>
            <a:ext cx="5756277" cy="25850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7726680" y="1743234"/>
            <a:ext cx="6373494" cy="594661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8355" y="248151"/>
            <a:ext cx="10607040" cy="538609"/>
          </a:xfrm>
          <a:prstGeom prst="rect">
            <a:avLst/>
          </a:prstGeom>
        </p:spPr>
        <p:txBody>
          <a:bodyPr wrap="square">
            <a:spAutoFit/>
          </a:bodyPr>
          <a:lstStyle/>
          <a:p>
            <a:pPr marL="34290">
              <a:spcAft>
                <a:spcPts val="0"/>
              </a:spcAft>
            </a:pPr>
            <a:r>
              <a:rPr lang="en-US" sz="1100" b="1" dirty="0">
                <a:latin typeface="Times New Roman" panose="02020603050405020304" pitchFamily="18" charset="0"/>
                <a:ea typeface="DengXian" panose="02010600030101010101" pitchFamily="2" charset="-122"/>
                <a:cs typeface="Times New Roman" panose="02020603050405020304" pitchFamily="18" charset="0"/>
              </a:rPr>
              <a:t> </a:t>
            </a:r>
            <a:endParaRPr lang="en-IN" sz="1100" dirty="0">
              <a:latin typeface="Calibri" panose="020F0502020204030204" charset="0"/>
              <a:ea typeface="DengXian" panose="02010600030101010101" pitchFamily="2" charset="-122"/>
              <a:cs typeface="Times New Roman" panose="02020603050405020304" pitchFamily="18" charset="0"/>
            </a:endParaRPr>
          </a:p>
          <a:p>
            <a:pPr lvl="0">
              <a:spcAft>
                <a:spcPts val="0"/>
              </a:spcAft>
            </a:pPr>
            <a:r>
              <a:rPr lang="en-US"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5) You will get a link to your live website !!!!! Click on it to access the dashboard remotely.+</a:t>
            </a:r>
            <a:endParaRPr lang="en-IN" sz="1100" dirty="0">
              <a:solidFill>
                <a:schemeClr val="bg1"/>
              </a:solidFill>
              <a:effectLst/>
              <a:latin typeface="Calibri" panose="020F0502020204030204" charset="0"/>
              <a:ea typeface="DengXian" panose="02010600030101010101" pitchFamily="2" charset="-122"/>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808355" y="869950"/>
            <a:ext cx="12335510" cy="6238875"/>
          </a:xfrm>
          <a:prstGeom prst="rect">
            <a:avLst/>
          </a:prstGeom>
        </p:spPr>
      </p:pic>
      <p:sp>
        <p:nvSpPr>
          <p:cNvPr id="4" name="Rectangle 3"/>
          <p:cNvSpPr/>
          <p:nvPr/>
        </p:nvSpPr>
        <p:spPr>
          <a:xfrm>
            <a:off x="651510" y="786760"/>
            <a:ext cx="12584429" cy="644843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14605" y="0"/>
            <a:ext cx="14630400" cy="8229600"/>
          </a:xfrm>
          <a:prstGeom prst="rect">
            <a:avLst/>
          </a:prstGeom>
          <a:solidFill>
            <a:srgbClr val="002060"/>
          </a:solidFill>
        </p:spPr>
      </p:sp>
      <p:sp>
        <p:nvSpPr>
          <p:cNvPr id="4" name="Text 2"/>
          <p:cNvSpPr/>
          <p:nvPr/>
        </p:nvSpPr>
        <p:spPr>
          <a:xfrm>
            <a:off x="-14605" y="402590"/>
            <a:ext cx="14645005" cy="694690"/>
          </a:xfrm>
          <a:prstGeom prst="rect">
            <a:avLst/>
          </a:prstGeom>
          <a:noFill/>
        </p:spPr>
        <p:txBody>
          <a:bodyPr wrap="none" rtlCol="0" anchor="t"/>
          <a:lstStyle/>
          <a:p>
            <a:pPr marL="0" indent="0" algn="ctr">
              <a:lnSpc>
                <a:spcPts val="5470"/>
              </a:lnSpc>
              <a:buNone/>
            </a:pPr>
            <a:r>
              <a:rPr lang="en-US" sz="6000" b="1" dirty="0">
                <a:solidFill>
                  <a:schemeClr val="bg1"/>
                </a:solidFill>
                <a:latin typeface="Times New Roman" panose="02020603050405020304" pitchFamily="18" charset="0"/>
                <a:ea typeface="Lora" pitchFamily="34" charset="-122"/>
                <a:cs typeface="Times New Roman" panose="02020603050405020304" pitchFamily="18" charset="0"/>
              </a:rPr>
              <a:t>Components Used</a:t>
            </a:r>
            <a:endParaRPr lang="en-US" sz="6000" b="1"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5" name="Text 3"/>
          <p:cNvSpPr/>
          <p:nvPr/>
        </p:nvSpPr>
        <p:spPr>
          <a:xfrm>
            <a:off x="593249" y="2179757"/>
            <a:ext cx="2777490" cy="347186"/>
          </a:xfrm>
          <a:prstGeom prst="rect">
            <a:avLst/>
          </a:prstGeom>
          <a:noFill/>
        </p:spPr>
        <p:txBody>
          <a:bodyPr wrap="none" rtlCol="0" anchor="t"/>
          <a:lstStyle/>
          <a:p>
            <a:pPr marL="0" indent="0">
              <a:lnSpc>
                <a:spcPts val="2735"/>
              </a:lnSpc>
              <a:buNone/>
            </a:pPr>
            <a:r>
              <a:rPr lang="en-US" sz="2000" dirty="0">
                <a:solidFill>
                  <a:srgbClr val="6EB9FC"/>
                </a:solidFill>
                <a:latin typeface="Times New Roman" panose="02020603050405020304" pitchFamily="18" charset="0"/>
                <a:ea typeface="Lora" pitchFamily="34" charset="-122"/>
                <a:cs typeface="Times New Roman" panose="02020603050405020304" pitchFamily="18" charset="0"/>
              </a:rPr>
              <a:t>Hardware</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593249" y="2527498"/>
            <a:ext cx="4695706" cy="710803"/>
          </a:xfrm>
          <a:prstGeom prst="rect">
            <a:avLst/>
          </a:prstGeom>
          <a:noFill/>
        </p:spPr>
        <p:txBody>
          <a:bodyPr wrap="square" rtlCol="0" anchor="t"/>
          <a:lstStyle/>
          <a:p>
            <a:pPr marL="0" indent="0">
              <a:lnSpc>
                <a:spcPts val="2800"/>
              </a:lnSpc>
              <a:buNone/>
            </a:pPr>
            <a:r>
              <a:rPr lang="en-US" sz="2000" dirty="0">
                <a:solidFill>
                  <a:srgbClr val="D6E5EF"/>
                </a:solidFill>
                <a:latin typeface="Source Sans Pro" pitchFamily="34" charset="0"/>
                <a:ea typeface="Source Sans Pro" pitchFamily="34" charset="-122"/>
                <a:cs typeface="Source Sans Pro" pitchFamily="34" charset="-120"/>
              </a:rPr>
              <a:t>The project utilizes the following hardware components:</a:t>
            </a:r>
            <a:endParaRPr lang="en-US" sz="2000" dirty="0"/>
          </a:p>
        </p:txBody>
      </p:sp>
      <p:sp>
        <p:nvSpPr>
          <p:cNvPr id="7" name="Text 5"/>
          <p:cNvSpPr/>
          <p:nvPr/>
        </p:nvSpPr>
        <p:spPr>
          <a:xfrm>
            <a:off x="593050" y="3154998"/>
            <a:ext cx="4340304" cy="355402"/>
          </a:xfrm>
          <a:prstGeom prst="rect">
            <a:avLst/>
          </a:prstGeom>
          <a:noFill/>
        </p:spPr>
        <p:txBody>
          <a:bodyPr wrap="none" rtlCol="0" anchor="t"/>
          <a:lstStyle/>
          <a:p>
            <a:pPr marL="342900" indent="-342900" algn="l">
              <a:lnSpc>
                <a:spcPts val="2800"/>
              </a:lnSpc>
              <a:buSzPct val="100000"/>
              <a:buChar char="•"/>
            </a:pPr>
            <a:r>
              <a:rPr lang="en-US" sz="2000" dirty="0">
                <a:solidFill>
                  <a:srgbClr val="D6E5EF"/>
                </a:solidFill>
                <a:latin typeface="Source Sans Pro" pitchFamily="34" charset="0"/>
                <a:ea typeface="Source Sans Pro" pitchFamily="34" charset="-122"/>
                <a:cs typeface="Source Sans Pro" pitchFamily="34" charset="-120"/>
              </a:rPr>
              <a:t>Siemens S7-1500 PLC</a:t>
            </a:r>
            <a:endParaRPr lang="en-US" sz="2000" dirty="0"/>
          </a:p>
        </p:txBody>
      </p:sp>
      <p:sp>
        <p:nvSpPr>
          <p:cNvPr id="8" name="Text 6"/>
          <p:cNvSpPr/>
          <p:nvPr/>
        </p:nvSpPr>
        <p:spPr>
          <a:xfrm>
            <a:off x="593050" y="3510320"/>
            <a:ext cx="4340304" cy="355402"/>
          </a:xfrm>
          <a:prstGeom prst="rect">
            <a:avLst/>
          </a:prstGeom>
          <a:noFill/>
        </p:spPr>
        <p:txBody>
          <a:bodyPr wrap="none" rtlCol="0" anchor="t"/>
          <a:lstStyle/>
          <a:p>
            <a:pPr marL="342900" indent="-342900" algn="l">
              <a:lnSpc>
                <a:spcPts val="2800"/>
              </a:lnSpc>
              <a:buSzPct val="100000"/>
              <a:buChar char="•"/>
            </a:pPr>
            <a:r>
              <a:rPr lang="en-US" sz="2000" dirty="0">
                <a:solidFill>
                  <a:srgbClr val="D6E5EF"/>
                </a:solidFill>
                <a:latin typeface="Source Sans Pro" pitchFamily="34" charset="0"/>
                <a:ea typeface="Source Sans Pro" pitchFamily="34" charset="-122"/>
                <a:cs typeface="Source Sans Pro" pitchFamily="34" charset="-120"/>
              </a:rPr>
              <a:t>RTD (Resistance Temperature Detector</a:t>
            </a:r>
            <a:r>
              <a:rPr lang="en-US" sz="1750" dirty="0">
                <a:solidFill>
                  <a:srgbClr val="D6E5EF"/>
                </a:solidFill>
                <a:latin typeface="Source Sans Pro" pitchFamily="34" charset="0"/>
                <a:ea typeface="Source Sans Pro" pitchFamily="34" charset="-122"/>
                <a:cs typeface="Source Sans Pro" pitchFamily="34" charset="-120"/>
              </a:rPr>
              <a:t>)</a:t>
            </a:r>
            <a:endParaRPr lang="en-US" sz="1750" dirty="0"/>
          </a:p>
        </p:txBody>
      </p:sp>
      <p:sp>
        <p:nvSpPr>
          <p:cNvPr id="9" name="Text 7"/>
          <p:cNvSpPr/>
          <p:nvPr/>
        </p:nvSpPr>
        <p:spPr>
          <a:xfrm>
            <a:off x="593050" y="4114800"/>
            <a:ext cx="2777490" cy="347186"/>
          </a:xfrm>
          <a:prstGeom prst="rect">
            <a:avLst/>
          </a:prstGeom>
          <a:noFill/>
        </p:spPr>
        <p:txBody>
          <a:bodyPr wrap="none" rtlCol="0" anchor="t"/>
          <a:lstStyle/>
          <a:p>
            <a:pPr marL="0" indent="0">
              <a:lnSpc>
                <a:spcPts val="2735"/>
              </a:lnSpc>
              <a:buNone/>
            </a:pPr>
            <a:r>
              <a:rPr lang="en-US" sz="2000" dirty="0">
                <a:solidFill>
                  <a:srgbClr val="6EB9FC"/>
                </a:solidFill>
                <a:latin typeface="Times New Roman" panose="02020603050405020304" pitchFamily="18" charset="0"/>
                <a:ea typeface="Lora" pitchFamily="34" charset="-122"/>
                <a:cs typeface="Times New Roman" panose="02020603050405020304" pitchFamily="18" charset="0"/>
              </a:rPr>
              <a:t>Software</a:t>
            </a:r>
            <a:endParaRPr lang="en-US" sz="2000" dirty="0">
              <a:latin typeface="Times New Roman" panose="02020603050405020304" pitchFamily="18" charset="0"/>
              <a:cs typeface="Times New Roman" panose="02020603050405020304" pitchFamily="18" charset="0"/>
            </a:endParaRPr>
          </a:p>
        </p:txBody>
      </p:sp>
      <p:sp>
        <p:nvSpPr>
          <p:cNvPr id="10" name="Text 8"/>
          <p:cNvSpPr/>
          <p:nvPr/>
        </p:nvSpPr>
        <p:spPr>
          <a:xfrm>
            <a:off x="593249" y="4411542"/>
            <a:ext cx="6487795" cy="710565"/>
          </a:xfrm>
          <a:prstGeom prst="rect">
            <a:avLst/>
          </a:prstGeom>
          <a:noFill/>
        </p:spPr>
        <p:txBody>
          <a:bodyPr wrap="square" rtlCol="0" anchor="t"/>
          <a:lstStyle/>
          <a:p>
            <a:pPr marL="0" indent="0">
              <a:lnSpc>
                <a:spcPts val="2800"/>
              </a:lnSpc>
              <a:buNone/>
            </a:pPr>
            <a:r>
              <a:rPr lang="en-US" sz="2000" dirty="0">
                <a:solidFill>
                  <a:srgbClr val="D6E5EF"/>
                </a:solidFill>
                <a:latin typeface="Source Sans Pro" pitchFamily="34" charset="0"/>
                <a:ea typeface="Source Sans Pro" pitchFamily="34" charset="-122"/>
                <a:cs typeface="Source Sans Pro" pitchFamily="34" charset="-120"/>
              </a:rPr>
              <a:t>The project leverages the following software components:</a:t>
            </a:r>
            <a:endParaRPr lang="en-US" sz="2000" dirty="0"/>
          </a:p>
        </p:txBody>
      </p:sp>
      <p:sp>
        <p:nvSpPr>
          <p:cNvPr id="11" name="Text 9"/>
          <p:cNvSpPr/>
          <p:nvPr/>
        </p:nvSpPr>
        <p:spPr>
          <a:xfrm>
            <a:off x="593050" y="4711064"/>
            <a:ext cx="4340304" cy="355402"/>
          </a:xfrm>
          <a:prstGeom prst="rect">
            <a:avLst/>
          </a:prstGeom>
          <a:noFill/>
        </p:spPr>
        <p:txBody>
          <a:bodyPr wrap="none" rtlCol="0" anchor="t"/>
          <a:lstStyle/>
          <a:p>
            <a:pPr marL="342900" indent="-342900" algn="l">
              <a:lnSpc>
                <a:spcPts val="2800"/>
              </a:lnSpc>
              <a:buSzPct val="100000"/>
              <a:buChar char="•"/>
            </a:pPr>
            <a:r>
              <a:rPr lang="en-US" sz="2000" dirty="0">
                <a:solidFill>
                  <a:srgbClr val="D6E5EF"/>
                </a:solidFill>
                <a:latin typeface="Source Sans Pro" pitchFamily="34" charset="0"/>
                <a:ea typeface="Source Sans Pro" pitchFamily="34" charset="-122"/>
                <a:cs typeface="Source Sans Pro" pitchFamily="34" charset="-120"/>
              </a:rPr>
              <a:t>TIA Portal V.16</a:t>
            </a:r>
            <a:endParaRPr lang="en-US" sz="2000" dirty="0"/>
          </a:p>
        </p:txBody>
      </p:sp>
      <p:sp>
        <p:nvSpPr>
          <p:cNvPr id="12" name="Text 10"/>
          <p:cNvSpPr/>
          <p:nvPr/>
        </p:nvSpPr>
        <p:spPr>
          <a:xfrm>
            <a:off x="607655" y="4957461"/>
            <a:ext cx="4340304" cy="355402"/>
          </a:xfrm>
          <a:prstGeom prst="rect">
            <a:avLst/>
          </a:prstGeom>
          <a:noFill/>
        </p:spPr>
        <p:txBody>
          <a:bodyPr wrap="none" rtlCol="0" anchor="t"/>
          <a:lstStyle/>
          <a:p>
            <a:pPr marL="342900" indent="-342900" algn="l">
              <a:lnSpc>
                <a:spcPts val="2800"/>
              </a:lnSpc>
              <a:buSzPct val="100000"/>
              <a:buChar char="•"/>
            </a:pPr>
            <a:r>
              <a:rPr lang="en-US" sz="2000" dirty="0">
                <a:solidFill>
                  <a:srgbClr val="D6E5EF"/>
                </a:solidFill>
                <a:latin typeface="Source Sans Pro" pitchFamily="34" charset="0"/>
                <a:ea typeface="Source Sans Pro" pitchFamily="34" charset="-122"/>
                <a:cs typeface="Source Sans Pro" pitchFamily="34" charset="-120"/>
              </a:rPr>
              <a:t>UAExpert</a:t>
            </a:r>
            <a:endParaRPr lang="en-US" sz="2000" dirty="0"/>
          </a:p>
        </p:txBody>
      </p:sp>
      <p:sp>
        <p:nvSpPr>
          <p:cNvPr id="13" name="Text 11"/>
          <p:cNvSpPr/>
          <p:nvPr/>
        </p:nvSpPr>
        <p:spPr>
          <a:xfrm>
            <a:off x="593050" y="5185427"/>
            <a:ext cx="4340304" cy="355402"/>
          </a:xfrm>
          <a:prstGeom prst="rect">
            <a:avLst/>
          </a:prstGeom>
          <a:noFill/>
        </p:spPr>
        <p:txBody>
          <a:bodyPr wrap="none" rtlCol="0" anchor="t"/>
          <a:lstStyle/>
          <a:p>
            <a:pPr marL="342900" indent="-342900" algn="l">
              <a:lnSpc>
                <a:spcPts val="2800"/>
              </a:lnSpc>
              <a:buSzPct val="100000"/>
              <a:buChar char="•"/>
            </a:pPr>
            <a:r>
              <a:rPr lang="en-US" sz="2000" dirty="0">
                <a:solidFill>
                  <a:srgbClr val="D6E5EF"/>
                </a:solidFill>
                <a:latin typeface="Source Sans Pro" pitchFamily="34" charset="0"/>
                <a:ea typeface="Source Sans Pro" pitchFamily="34" charset="-122"/>
                <a:cs typeface="Source Sans Pro" pitchFamily="34" charset="-120"/>
              </a:rPr>
              <a:t>Node-RED</a:t>
            </a:r>
            <a:endParaRPr lang="en-US" sz="1750" dirty="0"/>
          </a:p>
        </p:txBody>
      </p:sp>
      <p:sp>
        <p:nvSpPr>
          <p:cNvPr id="14" name="Text 12"/>
          <p:cNvSpPr/>
          <p:nvPr/>
        </p:nvSpPr>
        <p:spPr>
          <a:xfrm>
            <a:off x="607655" y="5434684"/>
            <a:ext cx="4340304" cy="355402"/>
          </a:xfrm>
          <a:prstGeom prst="rect">
            <a:avLst/>
          </a:prstGeom>
          <a:noFill/>
        </p:spPr>
        <p:txBody>
          <a:bodyPr wrap="none" rtlCol="0" anchor="t"/>
          <a:lstStyle/>
          <a:p>
            <a:pPr marL="342900" indent="-342900" algn="l">
              <a:lnSpc>
                <a:spcPts val="2800"/>
              </a:lnSpc>
              <a:buSzPct val="100000"/>
              <a:buChar char="•"/>
            </a:pPr>
            <a:r>
              <a:rPr lang="en-US" sz="2000" dirty="0">
                <a:solidFill>
                  <a:srgbClr val="D6E5EF"/>
                </a:solidFill>
                <a:latin typeface="Source Sans Pro" pitchFamily="34" charset="0"/>
                <a:ea typeface="Source Sans Pro" pitchFamily="34" charset="-122"/>
                <a:cs typeface="Source Sans Pro" pitchFamily="34" charset="-120"/>
              </a:rPr>
              <a:t>InfluxDB Cloud</a:t>
            </a:r>
            <a:endParaRPr lang="en-US" sz="2000" dirty="0"/>
          </a:p>
        </p:txBody>
      </p:sp>
      <p:sp>
        <p:nvSpPr>
          <p:cNvPr id="15" name="Text 13"/>
          <p:cNvSpPr/>
          <p:nvPr/>
        </p:nvSpPr>
        <p:spPr>
          <a:xfrm>
            <a:off x="607655" y="5659790"/>
            <a:ext cx="4340304" cy="355402"/>
          </a:xfrm>
          <a:prstGeom prst="rect">
            <a:avLst/>
          </a:prstGeom>
          <a:noFill/>
        </p:spPr>
        <p:txBody>
          <a:bodyPr wrap="none" rtlCol="0" anchor="t"/>
          <a:lstStyle/>
          <a:p>
            <a:pPr marL="342900" indent="-342900" algn="l">
              <a:lnSpc>
                <a:spcPts val="2800"/>
              </a:lnSpc>
              <a:buSzPct val="100000"/>
              <a:buChar char="•"/>
            </a:pPr>
            <a:r>
              <a:rPr lang="en-US" sz="2000" dirty="0">
                <a:solidFill>
                  <a:srgbClr val="D6E5EF"/>
                </a:solidFill>
                <a:latin typeface="Source Sans Pro" pitchFamily="34" charset="0"/>
                <a:ea typeface="Source Sans Pro" pitchFamily="34" charset="-122"/>
                <a:cs typeface="Source Sans Pro" pitchFamily="34" charset="-120"/>
              </a:rPr>
              <a:t>Grafana Cloud</a:t>
            </a:r>
            <a:endParaRPr lang="en-US" sz="2000" dirty="0"/>
          </a:p>
        </p:txBody>
      </p:sp>
      <p:pic>
        <p:nvPicPr>
          <p:cNvPr id="18" name="Picture 17"/>
          <p:cNvPicPr>
            <a:picLocks noChangeAspect="1"/>
          </p:cNvPicPr>
          <p:nvPr/>
        </p:nvPicPr>
        <p:blipFill>
          <a:blip r:embed="rId1"/>
          <a:stretch>
            <a:fillRect/>
          </a:stretch>
        </p:blipFill>
        <p:spPr>
          <a:xfrm>
            <a:off x="8297239" y="4627245"/>
            <a:ext cx="4435781" cy="2420491"/>
          </a:xfrm>
          <a:prstGeom prst="rect">
            <a:avLst/>
          </a:prstGeom>
        </p:spPr>
      </p:pic>
      <p:pic>
        <p:nvPicPr>
          <p:cNvPr id="23" name="Picture 22"/>
          <p:cNvPicPr>
            <a:picLocks noChangeAspect="1"/>
          </p:cNvPicPr>
          <p:nvPr/>
        </p:nvPicPr>
        <p:blipFill>
          <a:blip r:embed="rId2"/>
          <a:stretch>
            <a:fillRect/>
          </a:stretch>
        </p:blipFill>
        <p:spPr>
          <a:xfrm>
            <a:off x="8297239" y="1986569"/>
            <a:ext cx="4340305" cy="24505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03696" y="3699301"/>
            <a:ext cx="3023007" cy="830997"/>
          </a:xfrm>
          <a:prstGeom prst="rect">
            <a:avLst/>
          </a:prstGeom>
          <a:noFill/>
        </p:spPr>
        <p:txBody>
          <a:bodyPr wrap="none" rtlCol="0">
            <a:spAutoFit/>
          </a:bodyPr>
          <a:lstStyle/>
          <a:p>
            <a:r>
              <a:rPr lang="en-US" sz="4800" dirty="0">
                <a:solidFill>
                  <a:schemeClr val="bg1"/>
                </a:solidFill>
              </a:rPr>
              <a:t>THANKYOU</a:t>
            </a:r>
            <a:endParaRPr lang="en-IN" sz="48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19905" y="-6825"/>
            <a:ext cx="14722475" cy="8229600"/>
          </a:xfrm>
          <a:prstGeom prst="rect">
            <a:avLst/>
          </a:prstGeom>
          <a:solidFill>
            <a:srgbClr val="002060"/>
          </a:solidFill>
        </p:spPr>
        <p:txBody>
          <a:bodyPr/>
          <a:lstStyle/>
          <a:p>
            <a:endParaRPr lang="en-IN" dirty="0"/>
          </a:p>
        </p:txBody>
      </p:sp>
      <p:pic>
        <p:nvPicPr>
          <p:cNvPr id="4" name="Image 0" descr="preencoded.png"/>
          <p:cNvPicPr>
            <a:picLocks noChangeAspect="1"/>
          </p:cNvPicPr>
          <p:nvPr/>
        </p:nvPicPr>
        <p:blipFill>
          <a:blip r:embed="rId1"/>
          <a:stretch>
            <a:fillRect/>
          </a:stretch>
        </p:blipFill>
        <p:spPr>
          <a:xfrm>
            <a:off x="0" y="0"/>
            <a:ext cx="14630400" cy="2257068"/>
          </a:xfrm>
          <a:prstGeom prst="rect">
            <a:avLst/>
          </a:prstGeom>
        </p:spPr>
      </p:pic>
      <p:sp>
        <p:nvSpPr>
          <p:cNvPr id="5" name="Text 2"/>
          <p:cNvSpPr/>
          <p:nvPr/>
        </p:nvSpPr>
        <p:spPr>
          <a:xfrm>
            <a:off x="3648570" y="2468751"/>
            <a:ext cx="4784527" cy="564118"/>
          </a:xfrm>
          <a:prstGeom prst="rect">
            <a:avLst/>
          </a:prstGeom>
          <a:noFill/>
        </p:spPr>
        <p:txBody>
          <a:bodyPr wrap="none" rtlCol="0" anchor="t"/>
          <a:lstStyle/>
          <a:p>
            <a:pPr marL="0" indent="0">
              <a:lnSpc>
                <a:spcPts val="4445"/>
              </a:lnSpc>
              <a:buNone/>
            </a:pPr>
            <a:r>
              <a:rPr lang="en-US" sz="3555" dirty="0">
                <a:solidFill>
                  <a:srgbClr val="6EB9FC"/>
                </a:solidFill>
                <a:latin typeface="Lora" pitchFamily="34" charset="0"/>
                <a:ea typeface="Lora" pitchFamily="34" charset="-122"/>
                <a:cs typeface="Lora" pitchFamily="34" charset="-120"/>
              </a:rPr>
              <a:t>    </a:t>
            </a:r>
            <a:r>
              <a:rPr lang="en-US" sz="6000" b="1" dirty="0">
                <a:solidFill>
                  <a:schemeClr val="bg1"/>
                </a:solidFill>
                <a:latin typeface="Times New Roman" panose="02020603050405020304" pitchFamily="18" charset="0"/>
                <a:ea typeface="Lora" pitchFamily="34" charset="-122"/>
                <a:cs typeface="Times New Roman" panose="02020603050405020304" pitchFamily="18" charset="0"/>
              </a:rPr>
              <a:t>Schematic Process</a:t>
            </a:r>
            <a:endParaRPr lang="en-US" sz="6000" b="1"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6" name="Shape 3"/>
          <p:cNvSpPr/>
          <p:nvPr/>
        </p:nvSpPr>
        <p:spPr>
          <a:xfrm>
            <a:off x="7304008" y="3589258"/>
            <a:ext cx="22503" cy="4142899"/>
          </a:xfrm>
          <a:prstGeom prst="rect">
            <a:avLst/>
          </a:prstGeom>
          <a:solidFill>
            <a:srgbClr val="6EB9FC"/>
          </a:solidFill>
        </p:spPr>
      </p:sp>
      <p:sp>
        <p:nvSpPr>
          <p:cNvPr id="7" name="Shape 4"/>
          <p:cNvSpPr/>
          <p:nvPr/>
        </p:nvSpPr>
        <p:spPr>
          <a:xfrm>
            <a:off x="6480096" y="3750012"/>
            <a:ext cx="631984" cy="22503"/>
          </a:xfrm>
          <a:prstGeom prst="rect">
            <a:avLst/>
          </a:prstGeom>
          <a:solidFill>
            <a:srgbClr val="6EB9FC"/>
          </a:solidFill>
        </p:spPr>
      </p:sp>
      <p:sp>
        <p:nvSpPr>
          <p:cNvPr id="8" name="Shape 5"/>
          <p:cNvSpPr/>
          <p:nvPr/>
        </p:nvSpPr>
        <p:spPr>
          <a:xfrm>
            <a:off x="7112079" y="3558262"/>
            <a:ext cx="406241" cy="406241"/>
          </a:xfrm>
          <a:prstGeom prst="roundRect">
            <a:avLst>
              <a:gd name="adj" fmla="val 13335"/>
            </a:avLst>
          </a:prstGeom>
          <a:solidFill>
            <a:srgbClr val="363A4A"/>
          </a:solidFill>
        </p:spPr>
      </p:sp>
      <p:sp>
        <p:nvSpPr>
          <p:cNvPr id="9" name="Text 6"/>
          <p:cNvSpPr/>
          <p:nvPr/>
        </p:nvSpPr>
        <p:spPr>
          <a:xfrm>
            <a:off x="7266543" y="3574296"/>
            <a:ext cx="98584" cy="338495"/>
          </a:xfrm>
          <a:prstGeom prst="rect">
            <a:avLst/>
          </a:prstGeom>
          <a:noFill/>
        </p:spPr>
        <p:txBody>
          <a:bodyPr wrap="none" rtlCol="0" anchor="t"/>
          <a:lstStyle/>
          <a:p>
            <a:pPr marL="0" indent="0" algn="ctr">
              <a:lnSpc>
                <a:spcPts val="2665"/>
              </a:lnSpc>
              <a:buNone/>
            </a:pPr>
            <a:r>
              <a:rPr lang="en-US" sz="2135" dirty="0">
                <a:solidFill>
                  <a:schemeClr val="bg1"/>
                </a:solidFill>
                <a:latin typeface="Times New Roman" panose="02020603050405020304" pitchFamily="18" charset="0"/>
                <a:ea typeface="Lora" pitchFamily="34" charset="-122"/>
                <a:cs typeface="Times New Roman" panose="02020603050405020304" pitchFamily="18" charset="0"/>
              </a:rPr>
              <a:t>1</a:t>
            </a:r>
            <a:endParaRPr lang="en-US" sz="2135"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10" name="Text 7"/>
          <p:cNvSpPr/>
          <p:nvPr/>
        </p:nvSpPr>
        <p:spPr>
          <a:xfrm>
            <a:off x="4065130" y="3339941"/>
            <a:ext cx="2257068" cy="282178"/>
          </a:xfrm>
          <a:prstGeom prst="rect">
            <a:avLst/>
          </a:prstGeom>
          <a:noFill/>
        </p:spPr>
        <p:txBody>
          <a:bodyPr wrap="none" rtlCol="0" anchor="t"/>
          <a:lstStyle/>
          <a:p>
            <a:pPr marL="0" indent="0" algn="r">
              <a:lnSpc>
                <a:spcPts val="2220"/>
              </a:lnSpc>
              <a:buNone/>
            </a:pPr>
            <a:r>
              <a:rPr lang="en-US" sz="2000" dirty="0">
                <a:solidFill>
                  <a:schemeClr val="bg1"/>
                </a:solidFill>
                <a:latin typeface="Times New Roman" panose="02020603050405020304" pitchFamily="18" charset="0"/>
                <a:ea typeface="Lora" pitchFamily="34" charset="-122"/>
                <a:cs typeface="Times New Roman" panose="02020603050405020304" pitchFamily="18" charset="0"/>
              </a:rPr>
              <a:t>PLC</a:t>
            </a:r>
            <a:endParaRPr lang="en-US" sz="2000"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11" name="Text 8"/>
          <p:cNvSpPr/>
          <p:nvPr/>
        </p:nvSpPr>
        <p:spPr>
          <a:xfrm>
            <a:off x="222012" y="3615808"/>
            <a:ext cx="6162436" cy="1155859"/>
          </a:xfrm>
          <a:prstGeom prst="rect">
            <a:avLst/>
          </a:prstGeom>
          <a:noFill/>
        </p:spPr>
        <p:txBody>
          <a:bodyPr wrap="square" rtlCol="0" anchor="t"/>
          <a:lstStyle/>
          <a:p>
            <a:pPr marL="0" indent="0" algn="r">
              <a:lnSpc>
                <a:spcPts val="2275"/>
              </a:lnSpc>
              <a:buNone/>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Siemens TIA Portal V16 is used to program the PLC, configure the OPC UA server, and ensure compatibility with the industrial automation system</a:t>
            </a:r>
            <a:r>
              <a:rPr lang="en-US" sz="1420" dirty="0">
                <a:solidFill>
                  <a:srgbClr val="D6E5EF"/>
                </a:solidFill>
                <a:latin typeface="Source Sans Pro" pitchFamily="34" charset="0"/>
                <a:ea typeface="Source Sans Pro" pitchFamily="34" charset="-122"/>
                <a:cs typeface="Source Sans Pro" pitchFamily="34" charset="-120"/>
              </a:rPr>
              <a:t>.</a:t>
            </a:r>
            <a:endParaRPr lang="en-US" sz="1420" dirty="0"/>
          </a:p>
        </p:txBody>
      </p:sp>
      <p:sp>
        <p:nvSpPr>
          <p:cNvPr id="12" name="Shape 9"/>
          <p:cNvSpPr/>
          <p:nvPr/>
        </p:nvSpPr>
        <p:spPr>
          <a:xfrm>
            <a:off x="7518321" y="4824829"/>
            <a:ext cx="631984" cy="22503"/>
          </a:xfrm>
          <a:prstGeom prst="rect">
            <a:avLst/>
          </a:prstGeom>
          <a:solidFill>
            <a:srgbClr val="6EB9FC"/>
          </a:solidFill>
        </p:spPr>
      </p:sp>
      <p:sp>
        <p:nvSpPr>
          <p:cNvPr id="13" name="Shape 10"/>
          <p:cNvSpPr/>
          <p:nvPr/>
        </p:nvSpPr>
        <p:spPr>
          <a:xfrm>
            <a:off x="7112079" y="4633079"/>
            <a:ext cx="406241" cy="406241"/>
          </a:xfrm>
          <a:prstGeom prst="roundRect">
            <a:avLst>
              <a:gd name="adj" fmla="val 13335"/>
            </a:avLst>
          </a:prstGeom>
          <a:solidFill>
            <a:srgbClr val="363A4A"/>
          </a:solidFill>
        </p:spPr>
      </p:sp>
      <p:sp>
        <p:nvSpPr>
          <p:cNvPr id="14" name="Text 11"/>
          <p:cNvSpPr/>
          <p:nvPr/>
        </p:nvSpPr>
        <p:spPr>
          <a:xfrm>
            <a:off x="7242453" y="4666893"/>
            <a:ext cx="145494" cy="338495"/>
          </a:xfrm>
          <a:prstGeom prst="rect">
            <a:avLst/>
          </a:prstGeom>
          <a:noFill/>
        </p:spPr>
        <p:txBody>
          <a:bodyPr wrap="none" rtlCol="0" anchor="t"/>
          <a:lstStyle/>
          <a:p>
            <a:pPr marL="0" indent="0" algn="ctr">
              <a:lnSpc>
                <a:spcPts val="2665"/>
              </a:lnSpc>
              <a:buNone/>
            </a:pPr>
            <a:r>
              <a:rPr lang="en-US" sz="2135" dirty="0">
                <a:solidFill>
                  <a:schemeClr val="bg1"/>
                </a:solidFill>
                <a:latin typeface="Times New Roman" panose="02020603050405020304" pitchFamily="18" charset="0"/>
                <a:ea typeface="Lora" pitchFamily="34" charset="-122"/>
                <a:cs typeface="Times New Roman" panose="02020603050405020304" pitchFamily="18" charset="0"/>
              </a:rPr>
              <a:t>2</a:t>
            </a:r>
            <a:endParaRPr lang="en-US" sz="2135"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15" name="Text 12"/>
          <p:cNvSpPr/>
          <p:nvPr/>
        </p:nvSpPr>
        <p:spPr>
          <a:xfrm>
            <a:off x="8176855" y="3984845"/>
            <a:ext cx="2257068" cy="282178"/>
          </a:xfrm>
          <a:prstGeom prst="rect">
            <a:avLst/>
          </a:prstGeom>
          <a:noFill/>
        </p:spPr>
        <p:txBody>
          <a:bodyPr wrap="none" rtlCol="0" anchor="t"/>
          <a:lstStyle/>
          <a:p>
            <a:pPr marL="0" indent="0" algn="l">
              <a:lnSpc>
                <a:spcPts val="2220"/>
              </a:lnSpc>
              <a:buNone/>
            </a:pPr>
            <a:r>
              <a:rPr lang="en-US" sz="2000" dirty="0">
                <a:solidFill>
                  <a:schemeClr val="bg1"/>
                </a:solidFill>
                <a:latin typeface="Times New Roman" panose="02020603050405020304" pitchFamily="18" charset="0"/>
                <a:ea typeface="Lora" pitchFamily="34" charset="-122"/>
                <a:cs typeface="Times New Roman" panose="02020603050405020304" pitchFamily="18" charset="0"/>
              </a:rPr>
              <a:t>UAExpert</a:t>
            </a:r>
            <a:endParaRPr lang="en-US" sz="2000"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16" name="Text 13"/>
          <p:cNvSpPr/>
          <p:nvPr/>
        </p:nvSpPr>
        <p:spPr>
          <a:xfrm>
            <a:off x="8150305" y="4267023"/>
            <a:ext cx="5854539" cy="1444823"/>
          </a:xfrm>
          <a:prstGeom prst="rect">
            <a:avLst/>
          </a:prstGeom>
          <a:noFill/>
        </p:spPr>
        <p:txBody>
          <a:bodyPr wrap="square" rtlCol="0" anchor="t"/>
          <a:lstStyle/>
          <a:p>
            <a:pPr marL="0" indent="0" algn="l">
              <a:lnSpc>
                <a:spcPts val="2275"/>
              </a:lnSpc>
              <a:buNone/>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UAExpert serves as the bridge between Node-RED and the PLC, facilitating communication through the OPC UA protocol and enabling seamless data exchange.</a:t>
            </a:r>
            <a:endParaRPr lang="en-US" sz="2000" dirty="0">
              <a:latin typeface="Times New Roman" panose="02020603050405020304" pitchFamily="18" charset="0"/>
              <a:cs typeface="Times New Roman" panose="02020603050405020304" pitchFamily="18" charset="0"/>
            </a:endParaRPr>
          </a:p>
        </p:txBody>
      </p:sp>
      <p:sp>
        <p:nvSpPr>
          <p:cNvPr id="17" name="Shape 14"/>
          <p:cNvSpPr/>
          <p:nvPr/>
        </p:nvSpPr>
        <p:spPr>
          <a:xfrm>
            <a:off x="6480096" y="6013192"/>
            <a:ext cx="631984" cy="22503"/>
          </a:xfrm>
          <a:prstGeom prst="rect">
            <a:avLst/>
          </a:prstGeom>
          <a:solidFill>
            <a:srgbClr val="6EB9FC"/>
          </a:solidFill>
        </p:spPr>
      </p:sp>
      <p:sp>
        <p:nvSpPr>
          <p:cNvPr id="18" name="Shape 15"/>
          <p:cNvSpPr/>
          <p:nvPr/>
        </p:nvSpPr>
        <p:spPr>
          <a:xfrm>
            <a:off x="7138213" y="5810071"/>
            <a:ext cx="406241" cy="406241"/>
          </a:xfrm>
          <a:prstGeom prst="roundRect">
            <a:avLst>
              <a:gd name="adj" fmla="val 13335"/>
            </a:avLst>
          </a:prstGeom>
          <a:solidFill>
            <a:srgbClr val="363A4A"/>
          </a:solidFill>
        </p:spPr>
      </p:sp>
      <p:sp>
        <p:nvSpPr>
          <p:cNvPr id="19" name="Text 16"/>
          <p:cNvSpPr/>
          <p:nvPr/>
        </p:nvSpPr>
        <p:spPr>
          <a:xfrm>
            <a:off x="7251085" y="5785306"/>
            <a:ext cx="150852" cy="338495"/>
          </a:xfrm>
          <a:prstGeom prst="rect">
            <a:avLst/>
          </a:prstGeom>
          <a:noFill/>
        </p:spPr>
        <p:txBody>
          <a:bodyPr wrap="none" rtlCol="0" anchor="t"/>
          <a:lstStyle/>
          <a:p>
            <a:pPr marL="0" indent="0" algn="ctr">
              <a:lnSpc>
                <a:spcPts val="2665"/>
              </a:lnSpc>
              <a:buNone/>
            </a:pPr>
            <a:r>
              <a:rPr lang="en-US" sz="2135" dirty="0">
                <a:solidFill>
                  <a:schemeClr val="bg1"/>
                </a:solidFill>
                <a:latin typeface="Times New Roman" panose="02020603050405020304" pitchFamily="18" charset="0"/>
                <a:ea typeface="Lora" pitchFamily="34" charset="-122"/>
                <a:cs typeface="Times New Roman" panose="02020603050405020304" pitchFamily="18" charset="0"/>
              </a:rPr>
              <a:t>3</a:t>
            </a:r>
            <a:endParaRPr lang="en-US" sz="2135"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20" name="Text 17"/>
          <p:cNvSpPr/>
          <p:nvPr/>
        </p:nvSpPr>
        <p:spPr>
          <a:xfrm>
            <a:off x="4077771" y="5081290"/>
            <a:ext cx="2244328" cy="406241"/>
          </a:xfrm>
          <a:prstGeom prst="rect">
            <a:avLst/>
          </a:prstGeom>
          <a:noFill/>
        </p:spPr>
        <p:txBody>
          <a:bodyPr wrap="none" rtlCol="0" anchor="t"/>
          <a:lstStyle/>
          <a:p>
            <a:pPr marL="0" indent="0" algn="r">
              <a:lnSpc>
                <a:spcPts val="2220"/>
              </a:lnSpc>
              <a:buNone/>
            </a:pPr>
            <a:r>
              <a:rPr lang="en-US" sz="2000" dirty="0">
                <a:solidFill>
                  <a:schemeClr val="bg1"/>
                </a:solidFill>
                <a:latin typeface="Times New Roman" panose="02020603050405020304" pitchFamily="18" charset="0"/>
                <a:ea typeface="Lora" pitchFamily="34" charset="-122"/>
                <a:cs typeface="Times New Roman" panose="02020603050405020304" pitchFamily="18" charset="0"/>
              </a:rPr>
              <a:t>Node-RED</a:t>
            </a:r>
            <a:endParaRPr lang="en-US" sz="2000"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21" name="Text 18"/>
          <p:cNvSpPr/>
          <p:nvPr/>
        </p:nvSpPr>
        <p:spPr>
          <a:xfrm>
            <a:off x="549773" y="5353763"/>
            <a:ext cx="5899546" cy="1155859"/>
          </a:xfrm>
          <a:prstGeom prst="rect">
            <a:avLst/>
          </a:prstGeom>
          <a:noFill/>
        </p:spPr>
        <p:txBody>
          <a:bodyPr wrap="square" rtlCol="0" anchor="t"/>
          <a:lstStyle/>
          <a:p>
            <a:pPr marL="0" indent="0" algn="r">
              <a:lnSpc>
                <a:spcPts val="2275"/>
              </a:lnSpc>
              <a:buNone/>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Node-RED provides a visual programming interface for connecting data sources, processing data, and sending it to Grafana for visualization</a:t>
            </a:r>
            <a:r>
              <a:rPr lang="en-US" dirty="0">
                <a:solidFill>
                  <a:srgbClr val="D6E5EF"/>
                </a:solidFill>
                <a:latin typeface="Times New Roman" panose="02020603050405020304" pitchFamily="18" charset="0"/>
                <a:ea typeface="Source Sans Pro" pitchFamily="34" charset="-122"/>
                <a:cs typeface="Times New Roman" panose="02020603050405020304" pitchFamily="18" charset="0"/>
              </a:rPr>
              <a:t>.</a:t>
            </a:r>
            <a:endParaRPr lang="en-US" dirty="0">
              <a:solidFill>
                <a:srgbClr val="D6E5EF"/>
              </a:solidFill>
              <a:latin typeface="Times New Roman" panose="02020603050405020304" pitchFamily="18" charset="0"/>
              <a:ea typeface="Source Sans Pro" pitchFamily="34" charset="-122"/>
              <a:cs typeface="Times New Roman" panose="02020603050405020304" pitchFamily="18" charset="0"/>
            </a:endParaRPr>
          </a:p>
        </p:txBody>
      </p:sp>
      <p:pic>
        <p:nvPicPr>
          <p:cNvPr id="23" name="Picture 22"/>
          <p:cNvPicPr>
            <a:picLocks noChangeAspect="1"/>
          </p:cNvPicPr>
          <p:nvPr/>
        </p:nvPicPr>
        <p:blipFill>
          <a:blip r:embed="rId2"/>
          <a:stretch>
            <a:fillRect/>
          </a:stretch>
        </p:blipFill>
        <p:spPr>
          <a:xfrm>
            <a:off x="7115950" y="6594217"/>
            <a:ext cx="402371" cy="408467"/>
          </a:xfrm>
          <a:prstGeom prst="rect">
            <a:avLst/>
          </a:prstGeom>
        </p:spPr>
      </p:pic>
      <p:pic>
        <p:nvPicPr>
          <p:cNvPr id="24" name="Picture 23"/>
          <p:cNvPicPr>
            <a:picLocks noChangeAspect="1"/>
          </p:cNvPicPr>
          <p:nvPr/>
        </p:nvPicPr>
        <p:blipFill>
          <a:blip r:embed="rId2"/>
          <a:stretch>
            <a:fillRect/>
          </a:stretch>
        </p:blipFill>
        <p:spPr>
          <a:xfrm>
            <a:off x="7112238" y="7341827"/>
            <a:ext cx="402371" cy="408467"/>
          </a:xfrm>
          <a:prstGeom prst="rect">
            <a:avLst/>
          </a:prstGeom>
        </p:spPr>
      </p:pic>
      <p:sp>
        <p:nvSpPr>
          <p:cNvPr id="25" name="TextBox 24"/>
          <p:cNvSpPr txBox="1"/>
          <p:nvPr/>
        </p:nvSpPr>
        <p:spPr>
          <a:xfrm>
            <a:off x="7154781" y="6594217"/>
            <a:ext cx="297180" cy="368300"/>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4</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26" name="TextBox 25"/>
          <p:cNvSpPr txBox="1"/>
          <p:nvPr/>
        </p:nvSpPr>
        <p:spPr>
          <a:xfrm>
            <a:off x="7195820" y="7340600"/>
            <a:ext cx="260350" cy="368300"/>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5</a:t>
            </a:r>
            <a:endParaRPr lang="en-US" dirty="0">
              <a:solidFill>
                <a:schemeClr val="bg1"/>
              </a:solidFill>
              <a:latin typeface="Times New Roman" panose="02020603050405020304" pitchFamily="18" charset="0"/>
              <a:cs typeface="Times New Roman" panose="02020603050405020304" pitchFamily="18" charset="0"/>
            </a:endParaRPr>
          </a:p>
        </p:txBody>
      </p:sp>
      <p:cxnSp>
        <p:nvCxnSpPr>
          <p:cNvPr id="28" name="Straight Connector 27"/>
          <p:cNvCxnSpPr/>
          <p:nvPr/>
        </p:nvCxnSpPr>
        <p:spPr>
          <a:xfrm>
            <a:off x="7544454" y="6778883"/>
            <a:ext cx="66929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541770" y="7560965"/>
            <a:ext cx="55967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245733" y="6175057"/>
            <a:ext cx="1383030" cy="400110"/>
          </a:xfrm>
          <a:prstGeom prst="rect">
            <a:avLst/>
          </a:prstGeom>
          <a:noFill/>
        </p:spPr>
        <p:txBody>
          <a:bodyPr wrap="square" rtlCol="0">
            <a:spAutoFit/>
          </a:bodyPr>
          <a:lstStyle/>
          <a:p>
            <a:r>
              <a:rPr lang="en-IN" sz="2000" dirty="0">
                <a:solidFill>
                  <a:schemeClr val="bg1"/>
                </a:solidFill>
                <a:latin typeface="Times New Roman" panose="02020603050405020304" pitchFamily="18" charset="0"/>
                <a:cs typeface="Times New Roman" panose="02020603050405020304" pitchFamily="18" charset="0"/>
              </a:rPr>
              <a:t>Influx DB</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37" name="TextBox 36"/>
          <p:cNvSpPr txBox="1"/>
          <p:nvPr/>
        </p:nvSpPr>
        <p:spPr>
          <a:xfrm>
            <a:off x="8213748" y="6509622"/>
            <a:ext cx="6137630" cy="1323439"/>
          </a:xfrm>
          <a:prstGeom prst="rect">
            <a:avLst/>
          </a:prstGeom>
          <a:noFill/>
        </p:spPr>
        <p:txBody>
          <a:bodyPr wrap="square" rtlCol="0">
            <a:spAutoFit/>
          </a:bodyPr>
          <a:lstStyle/>
          <a:p>
            <a:r>
              <a:rPr lang="en-US" sz="2000" dirty="0">
                <a:solidFill>
                  <a:schemeClr val="bg1">
                    <a:lumMod val="85000"/>
                  </a:schemeClr>
                </a:solidFill>
                <a:latin typeface="Times New Roman" panose="02020603050405020304" pitchFamily="18" charset="0"/>
                <a:cs typeface="Times New Roman" panose="02020603050405020304" pitchFamily="18" charset="0"/>
              </a:rPr>
              <a:t>Influx DB acts as the time-series database where the extracted PLC data is stored. Its efficient storage architecture and powerful query language make it ideal for handling large volumes of time-stamped data.</a:t>
            </a:r>
            <a:r>
              <a:rPr lang="en-US" sz="2000" dirty="0">
                <a:solidFill>
                  <a:schemeClr val="bg1">
                    <a:lumMod val="85000"/>
                  </a:schemeClr>
                </a:solidFill>
              </a:rPr>
              <a:t> </a:t>
            </a:r>
            <a:endParaRPr lang="en-IN" sz="2000" dirty="0">
              <a:solidFill>
                <a:schemeClr val="bg1">
                  <a:lumMod val="85000"/>
                </a:schemeClr>
              </a:solidFill>
            </a:endParaRPr>
          </a:p>
        </p:txBody>
      </p:sp>
      <p:sp>
        <p:nvSpPr>
          <p:cNvPr id="38" name="TextBox 37"/>
          <p:cNvSpPr txBox="1"/>
          <p:nvPr/>
        </p:nvSpPr>
        <p:spPr>
          <a:xfrm>
            <a:off x="166383" y="6401124"/>
            <a:ext cx="6384829" cy="1877437"/>
          </a:xfrm>
          <a:prstGeom prst="rect">
            <a:avLst/>
          </a:prstGeom>
          <a:noFill/>
        </p:spPr>
        <p:txBody>
          <a:bodyPr wrap="square" rtlCol="0">
            <a:spAutoFit/>
          </a:bodyPr>
          <a:lstStyle/>
          <a:p>
            <a:pPr algn="r"/>
            <a:r>
              <a:rPr lang="en-US" dirty="0">
                <a:solidFill>
                  <a:srgbClr val="00B0F0"/>
                </a:solidFill>
              </a:rPr>
              <a:t>                                                                                                        </a:t>
            </a:r>
            <a:r>
              <a:rPr lang="en-US" dirty="0">
                <a:solidFill>
                  <a:srgbClr val="00B0F0"/>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Grafana</a:t>
            </a:r>
            <a:endParaRPr lang="en-US" sz="2000" dirty="0">
              <a:solidFill>
                <a:schemeClr val="bg1"/>
              </a:solidFill>
              <a:latin typeface="Times New Roman" panose="02020603050405020304" pitchFamily="18" charset="0"/>
              <a:cs typeface="Times New Roman" panose="02020603050405020304" pitchFamily="18" charset="0"/>
            </a:endParaRPr>
          </a:p>
          <a:p>
            <a:pPr algn="r"/>
            <a:r>
              <a:rPr lang="en-US" sz="2000" dirty="0">
                <a:solidFill>
                  <a:schemeClr val="bg1">
                    <a:lumMod val="85000"/>
                  </a:schemeClr>
                </a:solidFill>
                <a:latin typeface="Times New Roman" panose="02020603050405020304" pitchFamily="18" charset="0"/>
                <a:cs typeface="Times New Roman" panose="02020603050405020304" pitchFamily="18" charset="0"/>
              </a:rPr>
              <a:t>Grafana is a versatile open-source analytics and visualization platform that provides powerful tools for monitoring and analyzing diverse datasets in real-time. </a:t>
            </a:r>
            <a:endParaRPr lang="en-IN" sz="2000" dirty="0">
              <a:solidFill>
                <a:schemeClr val="bg1">
                  <a:lumMod val="85000"/>
                </a:schemeClr>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38993" y="0"/>
            <a:ext cx="14630400" cy="8229600"/>
          </a:xfrm>
          <a:prstGeom prst="rect">
            <a:avLst/>
          </a:prstGeom>
          <a:solidFill>
            <a:srgbClr val="002060"/>
          </a:solidFill>
        </p:spPr>
        <p:txBody>
          <a:bodyPr/>
          <a:lstStyle/>
          <a:p>
            <a:endParaRPr lang="en-IN" dirty="0"/>
          </a:p>
        </p:txBody>
      </p:sp>
      <p:sp>
        <p:nvSpPr>
          <p:cNvPr id="4" name="Text 2"/>
          <p:cNvSpPr/>
          <p:nvPr/>
        </p:nvSpPr>
        <p:spPr>
          <a:xfrm>
            <a:off x="38616" y="252095"/>
            <a:ext cx="14552414" cy="694373"/>
          </a:xfrm>
          <a:prstGeom prst="rect">
            <a:avLst/>
          </a:prstGeom>
          <a:noFill/>
        </p:spPr>
        <p:txBody>
          <a:bodyPr wrap="none" rtlCol="0" anchor="t"/>
          <a:lstStyle/>
          <a:p>
            <a:pPr marL="0" indent="0" algn="ctr">
              <a:lnSpc>
                <a:spcPts val="5470"/>
              </a:lnSpc>
              <a:buNone/>
            </a:pPr>
            <a:r>
              <a:rPr lang="en-US" sz="6000" b="1" dirty="0">
                <a:solidFill>
                  <a:schemeClr val="bg1"/>
                </a:solidFill>
                <a:latin typeface="Times New Roman" panose="02020603050405020304" pitchFamily="18" charset="0"/>
                <a:ea typeface="Lora" pitchFamily="34" charset="-122"/>
                <a:cs typeface="Times New Roman" panose="02020603050405020304" pitchFamily="18" charset="0"/>
              </a:rPr>
              <a:t>PLC Configuration with TIA Portal</a:t>
            </a:r>
            <a:endParaRPr lang="en-US" sz="6000" b="1"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5" name="Shape 3"/>
          <p:cNvSpPr/>
          <p:nvPr/>
        </p:nvSpPr>
        <p:spPr>
          <a:xfrm>
            <a:off x="668178" y="1223665"/>
            <a:ext cx="499943" cy="499943"/>
          </a:xfrm>
          <a:prstGeom prst="roundRect">
            <a:avLst>
              <a:gd name="adj" fmla="val 13333"/>
            </a:avLst>
          </a:prstGeom>
          <a:solidFill>
            <a:srgbClr val="363A4A"/>
          </a:solidFill>
        </p:spPr>
      </p:sp>
      <p:sp>
        <p:nvSpPr>
          <p:cNvPr id="6" name="Text 4"/>
          <p:cNvSpPr/>
          <p:nvPr/>
        </p:nvSpPr>
        <p:spPr>
          <a:xfrm>
            <a:off x="857488" y="1172527"/>
            <a:ext cx="121325" cy="416481"/>
          </a:xfrm>
          <a:prstGeom prst="rect">
            <a:avLst/>
          </a:prstGeom>
          <a:noFill/>
        </p:spPr>
        <p:txBody>
          <a:bodyPr wrap="none" rtlCol="0" anchor="t"/>
          <a:lstStyle/>
          <a:p>
            <a:pPr marL="0" indent="0" algn="ctr">
              <a:lnSpc>
                <a:spcPts val="3280"/>
              </a:lnSpc>
              <a:buNone/>
            </a:pPr>
            <a:r>
              <a:rPr lang="en-US" sz="2625" dirty="0">
                <a:solidFill>
                  <a:schemeClr val="bg1"/>
                </a:solidFill>
                <a:latin typeface="Times New Roman" panose="02020603050405020304" pitchFamily="18" charset="0"/>
                <a:ea typeface="Lora" pitchFamily="34" charset="-122"/>
                <a:cs typeface="Times New Roman" panose="02020603050405020304" pitchFamily="18" charset="0"/>
              </a:rPr>
              <a:t>1</a:t>
            </a:r>
            <a:endParaRPr lang="en-US" sz="2625"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7" name="Text 5"/>
          <p:cNvSpPr/>
          <p:nvPr/>
        </p:nvSpPr>
        <p:spPr>
          <a:xfrm>
            <a:off x="1357431" y="1172527"/>
            <a:ext cx="2571788" cy="694373"/>
          </a:xfrm>
          <a:prstGeom prst="rect">
            <a:avLst/>
          </a:prstGeom>
          <a:noFill/>
        </p:spPr>
        <p:txBody>
          <a:bodyPr wrap="square" rtlCol="0" anchor="t"/>
          <a:lstStyle/>
          <a:p>
            <a:pPr marL="0" indent="0">
              <a:lnSpc>
                <a:spcPts val="2735"/>
              </a:lnSpc>
              <a:buNone/>
            </a:pPr>
            <a:r>
              <a:rPr lang="en-US" sz="2000" dirty="0">
                <a:solidFill>
                  <a:schemeClr val="bg1"/>
                </a:solidFill>
                <a:latin typeface="Times New Roman" panose="02020603050405020304" pitchFamily="18" charset="0"/>
                <a:ea typeface="Lora" pitchFamily="34" charset="-122"/>
                <a:cs typeface="Times New Roman" panose="02020603050405020304" pitchFamily="18" charset="0"/>
              </a:rPr>
              <a:t>Program Configuration</a:t>
            </a:r>
            <a:endParaRPr lang="en-US" sz="2000"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8" name="Text 6"/>
          <p:cNvSpPr/>
          <p:nvPr/>
        </p:nvSpPr>
        <p:spPr>
          <a:xfrm>
            <a:off x="1357630" y="1588770"/>
            <a:ext cx="4980940" cy="1776730"/>
          </a:xfrm>
          <a:prstGeom prst="rect">
            <a:avLst/>
          </a:prstGeom>
          <a:noFill/>
        </p:spPr>
        <p:txBody>
          <a:bodyPr wrap="square" rtlCol="0" anchor="t"/>
          <a:lstStyle/>
          <a:p>
            <a:pPr marL="0" indent="0">
              <a:lnSpc>
                <a:spcPts val="2800"/>
              </a:lnSpc>
              <a:buNone/>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The PLC program is created using TIA Portal V16, with a data block containing the necessary tags for data extraction</a:t>
            </a:r>
            <a:r>
              <a:rPr lang="en-US" dirty="0">
                <a:solidFill>
                  <a:srgbClr val="D6E5EF"/>
                </a:solidFill>
                <a:latin typeface="Times New Roman" panose="02020603050405020304" pitchFamily="18" charset="0"/>
                <a:ea typeface="Source Sans Pro"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Text 10"/>
          <p:cNvSpPr/>
          <p:nvPr/>
        </p:nvSpPr>
        <p:spPr>
          <a:xfrm>
            <a:off x="5421271" y="1588910"/>
            <a:ext cx="3061295" cy="2132409"/>
          </a:xfrm>
          <a:prstGeom prst="rect">
            <a:avLst/>
          </a:prstGeom>
          <a:noFill/>
        </p:spPr>
        <p:txBody>
          <a:bodyPr wrap="square" rtlCol="0" anchor="t"/>
          <a:lstStyle/>
          <a:p>
            <a:pPr marL="0" indent="0">
              <a:lnSpc>
                <a:spcPts val="2800"/>
              </a:lnSpc>
              <a:buNone/>
            </a:pPr>
            <a:endPar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endParaRPr>
          </a:p>
        </p:txBody>
      </p:sp>
      <p:sp>
        <p:nvSpPr>
          <p:cNvPr id="13" name="Shape 11"/>
          <p:cNvSpPr/>
          <p:nvPr/>
        </p:nvSpPr>
        <p:spPr>
          <a:xfrm>
            <a:off x="8932961" y="1321572"/>
            <a:ext cx="499943" cy="499943"/>
          </a:xfrm>
          <a:prstGeom prst="roundRect">
            <a:avLst>
              <a:gd name="adj" fmla="val 13333"/>
            </a:avLst>
          </a:prstGeom>
          <a:solidFill>
            <a:srgbClr val="363A4A"/>
          </a:solidFill>
        </p:spPr>
      </p:sp>
      <p:sp>
        <p:nvSpPr>
          <p:cNvPr id="14" name="Text 12"/>
          <p:cNvSpPr/>
          <p:nvPr/>
        </p:nvSpPr>
        <p:spPr>
          <a:xfrm>
            <a:off x="9090064" y="1269741"/>
            <a:ext cx="185738" cy="416481"/>
          </a:xfrm>
          <a:prstGeom prst="rect">
            <a:avLst/>
          </a:prstGeom>
          <a:noFill/>
        </p:spPr>
        <p:txBody>
          <a:bodyPr wrap="none" rtlCol="0" anchor="t"/>
          <a:lstStyle/>
          <a:p>
            <a:pPr marL="0" indent="0" algn="ctr">
              <a:lnSpc>
                <a:spcPts val="3280"/>
              </a:lnSpc>
              <a:buNone/>
            </a:pPr>
            <a:r>
              <a:rPr lang="en-US" sz="2625" dirty="0">
                <a:solidFill>
                  <a:schemeClr val="bg1"/>
                </a:solidFill>
                <a:latin typeface="Times New Roman" panose="02020603050405020304" pitchFamily="18" charset="0"/>
                <a:ea typeface="Lora" pitchFamily="34" charset="-122"/>
                <a:cs typeface="Times New Roman" panose="02020603050405020304" pitchFamily="18" charset="0"/>
              </a:rPr>
              <a:t>2</a:t>
            </a:r>
            <a:endParaRPr lang="en-US" sz="2625"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15" name="Text 13"/>
          <p:cNvSpPr/>
          <p:nvPr/>
        </p:nvSpPr>
        <p:spPr>
          <a:xfrm>
            <a:off x="9590007" y="1330583"/>
            <a:ext cx="2440900" cy="347186"/>
          </a:xfrm>
          <a:prstGeom prst="rect">
            <a:avLst/>
          </a:prstGeom>
          <a:noFill/>
        </p:spPr>
        <p:txBody>
          <a:bodyPr wrap="none" rtlCol="0" anchor="t"/>
          <a:lstStyle/>
          <a:p>
            <a:pPr marL="0" indent="0">
              <a:lnSpc>
                <a:spcPts val="2735"/>
              </a:lnSpc>
              <a:buNone/>
            </a:pPr>
            <a:r>
              <a:rPr lang="en-US" sz="2000" dirty="0">
                <a:solidFill>
                  <a:schemeClr val="bg1"/>
                </a:solidFill>
                <a:latin typeface="Times New Roman" panose="02020603050405020304" pitchFamily="18" charset="0"/>
                <a:ea typeface="Lora" pitchFamily="34" charset="-122"/>
                <a:cs typeface="Times New Roman" panose="02020603050405020304" pitchFamily="18" charset="0"/>
              </a:rPr>
              <a:t>Runtime License</a:t>
            </a:r>
            <a:endParaRPr lang="en-US" sz="2000"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16" name="Text 14"/>
          <p:cNvSpPr/>
          <p:nvPr/>
        </p:nvSpPr>
        <p:spPr>
          <a:xfrm>
            <a:off x="9669145" y="1682115"/>
            <a:ext cx="3853815" cy="1776730"/>
          </a:xfrm>
          <a:prstGeom prst="rect">
            <a:avLst/>
          </a:prstGeom>
          <a:noFill/>
        </p:spPr>
        <p:txBody>
          <a:bodyPr wrap="square" rtlCol="0" anchor="t"/>
          <a:lstStyle/>
          <a:p>
            <a:pPr marL="0" indent="0">
              <a:lnSpc>
                <a:spcPts val="2800"/>
              </a:lnSpc>
              <a:buNone/>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The appropriate runtime license, SIMATIC OPC-UA S7-1500, is selected and configured to enable the OPC UA functionality.</a:t>
            </a:r>
            <a:endParaRPr lang="en-US" sz="2000" dirty="0">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a:blip r:embed="rId1"/>
          <a:stretch>
            <a:fillRect/>
          </a:stretch>
        </p:blipFill>
        <p:spPr>
          <a:xfrm>
            <a:off x="2555875" y="3935730"/>
            <a:ext cx="8568690" cy="24155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106170" y="273685"/>
            <a:ext cx="12833350" cy="792480"/>
          </a:xfrm>
          <a:prstGeom prst="rect">
            <a:avLst/>
          </a:prstGeom>
          <a:noFill/>
        </p:spPr>
        <p:txBody>
          <a:bodyPr wrap="square" rtlCol="0" anchor="t">
            <a:spAutoFit/>
          </a:bodyPr>
          <a:p>
            <a:pPr marL="0" indent="0" algn="ctr">
              <a:lnSpc>
                <a:spcPts val="5470"/>
              </a:lnSpc>
              <a:buNone/>
            </a:pPr>
            <a:r>
              <a:rPr lang="en-US" sz="6000" b="1" dirty="0">
                <a:solidFill>
                  <a:schemeClr val="bg1"/>
                </a:solidFill>
                <a:latin typeface="Times New Roman" panose="02020603050405020304" pitchFamily="18" charset="0"/>
                <a:ea typeface="Lora" pitchFamily="34" charset="-122"/>
                <a:cs typeface="Times New Roman" panose="02020603050405020304" pitchFamily="18" charset="0"/>
                <a:sym typeface="+mn-ea"/>
              </a:rPr>
              <a:t>PLC Configuration with TIA Portal</a:t>
            </a:r>
            <a:endParaRPr lang="en-US" sz="6000" b="1" dirty="0">
              <a:solidFill>
                <a:schemeClr val="bg1"/>
              </a:solidFill>
              <a:latin typeface="Times New Roman" panose="02020603050405020304" pitchFamily="18" charset="0"/>
              <a:ea typeface="Lora" pitchFamily="34" charset="-122"/>
              <a:cs typeface="Times New Roman" panose="02020603050405020304" pitchFamily="18" charset="0"/>
              <a:sym typeface="+mn-ea"/>
            </a:endParaRPr>
          </a:p>
        </p:txBody>
      </p:sp>
      <p:sp>
        <p:nvSpPr>
          <p:cNvPr id="4" name="Text Box 3"/>
          <p:cNvSpPr txBox="1"/>
          <p:nvPr/>
        </p:nvSpPr>
        <p:spPr>
          <a:xfrm>
            <a:off x="1106170" y="1519555"/>
            <a:ext cx="7315200" cy="441960"/>
          </a:xfrm>
          <a:prstGeom prst="rect">
            <a:avLst/>
          </a:prstGeom>
          <a:noFill/>
        </p:spPr>
        <p:txBody>
          <a:bodyPr wrap="square" rtlCol="0" anchor="t">
            <a:spAutoFit/>
          </a:bodyPr>
          <a:p>
            <a:pPr marL="0" indent="0">
              <a:lnSpc>
                <a:spcPts val="2735"/>
              </a:lnSpc>
              <a:buNone/>
            </a:pPr>
            <a:r>
              <a:rPr lang="en-US" sz="2000" dirty="0">
                <a:solidFill>
                  <a:schemeClr val="bg1"/>
                </a:solidFill>
                <a:latin typeface="Times New Roman" panose="02020603050405020304" pitchFamily="18" charset="0"/>
                <a:ea typeface="Lora" pitchFamily="34" charset="-122"/>
                <a:cs typeface="Times New Roman" panose="02020603050405020304" pitchFamily="18" charset="0"/>
                <a:sym typeface="+mn-ea"/>
              </a:rPr>
              <a:t>OPC UA Server Setup</a:t>
            </a:r>
            <a:endParaRPr lang="en-US" sz="2000" dirty="0">
              <a:solidFill>
                <a:schemeClr val="bg1"/>
              </a:solidFill>
              <a:latin typeface="Times New Roman" panose="02020603050405020304" pitchFamily="18" charset="0"/>
              <a:ea typeface="Lora" pitchFamily="34" charset="-122"/>
              <a:cs typeface="Times New Roman" panose="02020603050405020304" pitchFamily="18" charset="0"/>
              <a:sym typeface="+mn-ea"/>
            </a:endParaRPr>
          </a:p>
        </p:txBody>
      </p:sp>
      <p:sp>
        <p:nvSpPr>
          <p:cNvPr id="13" name="Shape 11"/>
          <p:cNvSpPr/>
          <p:nvPr/>
        </p:nvSpPr>
        <p:spPr>
          <a:xfrm>
            <a:off x="367446" y="1411742"/>
            <a:ext cx="499943" cy="499943"/>
          </a:xfrm>
          <a:prstGeom prst="roundRect">
            <a:avLst>
              <a:gd name="adj" fmla="val 13333"/>
            </a:avLst>
          </a:prstGeom>
          <a:solidFill>
            <a:srgbClr val="363A4A"/>
          </a:solidFill>
        </p:spPr>
      </p:sp>
      <p:sp>
        <p:nvSpPr>
          <p:cNvPr id="7" name="Text Box 6"/>
          <p:cNvSpPr txBox="1"/>
          <p:nvPr/>
        </p:nvSpPr>
        <p:spPr>
          <a:xfrm>
            <a:off x="456565" y="1450975"/>
            <a:ext cx="4876800" cy="460375"/>
          </a:xfrm>
          <a:prstGeom prst="rect">
            <a:avLst/>
          </a:prstGeom>
          <a:noFill/>
        </p:spPr>
        <p:txBody>
          <a:bodyPr wrap="square" rtlCol="0">
            <a:spAutoFit/>
          </a:bodyPr>
          <a:p>
            <a:endParaRPr lang="en-US" sz="2400">
              <a:solidFill>
                <a:schemeClr val="bg1"/>
              </a:solidFill>
              <a:latin typeface="Times New Roman" panose="02020603050405020304" pitchFamily="18" charset="0"/>
              <a:cs typeface="Times New Roman" panose="02020603050405020304" pitchFamily="18" charset="0"/>
            </a:endParaRPr>
          </a:p>
        </p:txBody>
      </p:sp>
      <p:sp>
        <p:nvSpPr>
          <p:cNvPr id="8" name="Text Box 7"/>
          <p:cNvSpPr txBox="1"/>
          <p:nvPr/>
        </p:nvSpPr>
        <p:spPr>
          <a:xfrm>
            <a:off x="1106170" y="2066290"/>
            <a:ext cx="5392420" cy="2993390"/>
          </a:xfrm>
          <a:prstGeom prst="rect">
            <a:avLst/>
          </a:prstGeom>
          <a:noFill/>
        </p:spPr>
        <p:txBody>
          <a:bodyPr wrap="square" rtlCol="0" anchor="t">
            <a:noAutofit/>
          </a:bodyPr>
          <a:p>
            <a:pPr marL="0" indent="0">
              <a:lnSpc>
                <a:spcPts val="2800"/>
              </a:lnSpc>
              <a:buNone/>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sym typeface="+mn-ea"/>
              </a:rPr>
              <a:t>The PLC's OPC UA server is configured to allow remote access and communication with other components in the system.</a:t>
            </a:r>
            <a:endPar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sym typeface="+mn-ea"/>
            </a:endParaRPr>
          </a:p>
        </p:txBody>
      </p:sp>
      <p:sp>
        <p:nvSpPr>
          <p:cNvPr id="10" name="Text Box 9"/>
          <p:cNvSpPr txBox="1"/>
          <p:nvPr/>
        </p:nvSpPr>
        <p:spPr>
          <a:xfrm>
            <a:off x="456565" y="1411605"/>
            <a:ext cx="4876800" cy="460375"/>
          </a:xfrm>
          <a:prstGeom prst="rect">
            <a:avLst/>
          </a:prstGeom>
          <a:noFill/>
        </p:spPr>
        <p:txBody>
          <a:bodyPr wrap="square" rtlCol="0">
            <a:spAutoFit/>
          </a:bodyPr>
          <a:p>
            <a:r>
              <a:rPr lang="en-US" sz="2400">
                <a:solidFill>
                  <a:schemeClr val="bg1"/>
                </a:solidFill>
                <a:latin typeface="Times New Roman" panose="02020603050405020304" pitchFamily="18" charset="0"/>
                <a:cs typeface="Times New Roman" panose="02020603050405020304" pitchFamily="18" charset="0"/>
              </a:rPr>
              <a:t>3</a:t>
            </a:r>
            <a:endParaRPr lang="en-US" sz="2400">
              <a:solidFill>
                <a:schemeClr val="bg1"/>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1"/>
          <a:stretch>
            <a:fillRect/>
          </a:stretch>
        </p:blipFill>
        <p:spPr>
          <a:xfrm>
            <a:off x="1106170" y="3434080"/>
            <a:ext cx="5842000" cy="37160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002060"/>
          </a:solidFill>
        </p:spPr>
      </p:sp>
      <p:sp>
        <p:nvSpPr>
          <p:cNvPr id="5" name="Text 2"/>
          <p:cNvSpPr/>
          <p:nvPr/>
        </p:nvSpPr>
        <p:spPr>
          <a:xfrm>
            <a:off x="181689" y="215900"/>
            <a:ext cx="14448711" cy="498255"/>
          </a:xfrm>
          <a:prstGeom prst="rect">
            <a:avLst/>
          </a:prstGeom>
          <a:noFill/>
        </p:spPr>
        <p:txBody>
          <a:bodyPr wrap="none" rtlCol="0" anchor="t"/>
          <a:lstStyle/>
          <a:p>
            <a:pPr marL="0" indent="0" algn="ctr">
              <a:lnSpc>
                <a:spcPts val="5470"/>
              </a:lnSpc>
              <a:buNone/>
            </a:pPr>
            <a:r>
              <a:rPr lang="en-US" sz="6000" b="1" dirty="0">
                <a:solidFill>
                  <a:schemeClr val="bg1"/>
                </a:solidFill>
                <a:latin typeface="Times New Roman" panose="02020603050405020304" pitchFamily="18" charset="0"/>
                <a:ea typeface="Lora" pitchFamily="34" charset="-122"/>
                <a:cs typeface="Times New Roman" panose="02020603050405020304" pitchFamily="18" charset="0"/>
              </a:rPr>
              <a:t>Data Extraction with UAExpert</a:t>
            </a:r>
            <a:endParaRPr lang="en-US" sz="6000" b="1"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6" name="Shape 3"/>
          <p:cNvSpPr/>
          <p:nvPr/>
        </p:nvSpPr>
        <p:spPr>
          <a:xfrm>
            <a:off x="329565" y="1186180"/>
            <a:ext cx="4523105" cy="2004695"/>
          </a:xfrm>
          <a:prstGeom prst="roundRect">
            <a:avLst>
              <a:gd name="adj" fmla="val 2841"/>
            </a:avLst>
          </a:prstGeom>
          <a:solidFill>
            <a:srgbClr val="363A4A"/>
          </a:solidFill>
        </p:spPr>
      </p:sp>
      <p:sp>
        <p:nvSpPr>
          <p:cNvPr id="7" name="Text 4"/>
          <p:cNvSpPr/>
          <p:nvPr/>
        </p:nvSpPr>
        <p:spPr>
          <a:xfrm>
            <a:off x="411222" y="1181371"/>
            <a:ext cx="2777490" cy="347186"/>
          </a:xfrm>
          <a:prstGeom prst="rect">
            <a:avLst/>
          </a:prstGeom>
          <a:noFill/>
        </p:spPr>
        <p:txBody>
          <a:bodyPr wrap="none" rtlCol="0" anchor="t"/>
          <a:lstStyle/>
          <a:p>
            <a:pPr marL="0" indent="0">
              <a:lnSpc>
                <a:spcPts val="2735"/>
              </a:lnSpc>
              <a:buNone/>
            </a:pPr>
            <a:r>
              <a:rPr lang="en-US" sz="2000" dirty="0">
                <a:solidFill>
                  <a:schemeClr val="bg1"/>
                </a:solidFill>
                <a:latin typeface="Times New Roman" panose="02020603050405020304" pitchFamily="18" charset="0"/>
                <a:ea typeface="Lora" pitchFamily="34" charset="-122"/>
                <a:cs typeface="Times New Roman" panose="02020603050405020304" pitchFamily="18" charset="0"/>
              </a:rPr>
              <a:t>Server Configuration</a:t>
            </a:r>
            <a:endParaRPr lang="en-US" sz="2000"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8" name="Text 5"/>
          <p:cNvSpPr/>
          <p:nvPr/>
        </p:nvSpPr>
        <p:spPr>
          <a:xfrm>
            <a:off x="411314" y="1482015"/>
            <a:ext cx="4097774" cy="1421606"/>
          </a:xfrm>
          <a:prstGeom prst="rect">
            <a:avLst/>
          </a:prstGeom>
          <a:noFill/>
        </p:spPr>
        <p:txBody>
          <a:bodyPr wrap="square" rtlCol="0" anchor="t"/>
          <a:lstStyle/>
          <a:p>
            <a:pPr marL="0" indent="0">
              <a:lnSpc>
                <a:spcPts val="2800"/>
              </a:lnSpc>
              <a:buNone/>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UAExpert is used to add the PLC as a server, with the server address copied from the TIA Portal properties and configured in the UAExpert interface</a:t>
            </a:r>
            <a:r>
              <a:rPr lang="en-US" dirty="0">
                <a:solidFill>
                  <a:srgbClr val="D6E5EF"/>
                </a:solidFill>
                <a:latin typeface="Times New Roman" panose="02020603050405020304" pitchFamily="18" charset="0"/>
                <a:ea typeface="Source Sans Pro" pitchFamily="34" charset="-122"/>
                <a:cs typeface="Times New Roman" panose="02020603050405020304" pitchFamily="18" charset="0"/>
              </a:rPr>
              <a:t>.</a:t>
            </a:r>
            <a:endParaRPr lang="en-US" dirty="0">
              <a:solidFill>
                <a:srgbClr val="D6E5EF"/>
              </a:solidFill>
              <a:latin typeface="Times New Roman" panose="02020603050405020304" pitchFamily="18" charset="0"/>
              <a:ea typeface="Source Sans Pro" pitchFamily="34" charset="-122"/>
              <a:cs typeface="Times New Roman" panose="02020603050405020304" pitchFamily="18" charset="0"/>
            </a:endParaRPr>
          </a:p>
        </p:txBody>
      </p:sp>
      <p:sp>
        <p:nvSpPr>
          <p:cNvPr id="9" name="Shape 6"/>
          <p:cNvSpPr/>
          <p:nvPr/>
        </p:nvSpPr>
        <p:spPr>
          <a:xfrm>
            <a:off x="278397" y="3321035"/>
            <a:ext cx="4542115" cy="2346365"/>
          </a:xfrm>
          <a:prstGeom prst="roundRect">
            <a:avLst>
              <a:gd name="adj" fmla="val 2841"/>
            </a:avLst>
          </a:prstGeom>
          <a:solidFill>
            <a:srgbClr val="363A4A"/>
          </a:solidFill>
        </p:spPr>
      </p:sp>
      <p:sp>
        <p:nvSpPr>
          <p:cNvPr id="10" name="Text 7"/>
          <p:cNvSpPr/>
          <p:nvPr/>
        </p:nvSpPr>
        <p:spPr>
          <a:xfrm>
            <a:off x="445770" y="3508102"/>
            <a:ext cx="2777490" cy="347186"/>
          </a:xfrm>
          <a:prstGeom prst="rect">
            <a:avLst/>
          </a:prstGeom>
          <a:noFill/>
        </p:spPr>
        <p:txBody>
          <a:bodyPr wrap="none" rtlCol="0" anchor="t"/>
          <a:lstStyle/>
          <a:p>
            <a:pPr marL="0" indent="0">
              <a:lnSpc>
                <a:spcPts val="2735"/>
              </a:lnSpc>
              <a:buNone/>
            </a:pPr>
            <a:r>
              <a:rPr lang="en-US" sz="2000" dirty="0">
                <a:solidFill>
                  <a:schemeClr val="bg1"/>
                </a:solidFill>
                <a:latin typeface="Times New Roman" panose="02020603050405020304" pitchFamily="18" charset="0"/>
                <a:ea typeface="Lora" pitchFamily="34" charset="-122"/>
                <a:cs typeface="Times New Roman" panose="02020603050405020304" pitchFamily="18" charset="0"/>
              </a:rPr>
              <a:t>Data Access</a:t>
            </a:r>
            <a:endParaRPr lang="en-US" sz="2000"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11" name="Text 8"/>
          <p:cNvSpPr/>
          <p:nvPr/>
        </p:nvSpPr>
        <p:spPr>
          <a:xfrm>
            <a:off x="446028" y="3862110"/>
            <a:ext cx="4097774" cy="1421606"/>
          </a:xfrm>
          <a:prstGeom prst="rect">
            <a:avLst/>
          </a:prstGeom>
          <a:noFill/>
        </p:spPr>
        <p:txBody>
          <a:bodyPr wrap="square" rtlCol="0" anchor="t"/>
          <a:lstStyle/>
          <a:p>
            <a:pPr marL="0" indent="0">
              <a:lnSpc>
                <a:spcPts val="2800"/>
              </a:lnSpc>
              <a:buNone/>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The required data tags from the PLC's data blocks are dragged and dropped into the UAExpert main screen, allowing for easy access and monitoring of the data.</a:t>
            </a:r>
            <a:endParaRPr lang="en-US" sz="2000" dirty="0">
              <a:latin typeface="Times New Roman" panose="02020603050405020304" pitchFamily="18" charset="0"/>
              <a:cs typeface="Times New Roman" panose="02020603050405020304" pitchFamily="18" charset="0"/>
            </a:endParaRPr>
          </a:p>
        </p:txBody>
      </p:sp>
      <p:sp>
        <p:nvSpPr>
          <p:cNvPr id="12" name="Shape 9"/>
          <p:cNvSpPr/>
          <p:nvPr/>
        </p:nvSpPr>
        <p:spPr>
          <a:xfrm>
            <a:off x="275182" y="5810885"/>
            <a:ext cx="4545330" cy="2232660"/>
          </a:xfrm>
          <a:prstGeom prst="roundRect">
            <a:avLst>
              <a:gd name="adj" fmla="val 4076"/>
            </a:avLst>
          </a:prstGeom>
          <a:solidFill>
            <a:srgbClr val="363A4A"/>
          </a:solidFill>
        </p:spPr>
      </p:sp>
      <p:sp>
        <p:nvSpPr>
          <p:cNvPr id="13" name="Text 10"/>
          <p:cNvSpPr/>
          <p:nvPr/>
        </p:nvSpPr>
        <p:spPr>
          <a:xfrm>
            <a:off x="471547" y="5854467"/>
            <a:ext cx="2777490" cy="347186"/>
          </a:xfrm>
          <a:prstGeom prst="rect">
            <a:avLst/>
          </a:prstGeom>
          <a:noFill/>
        </p:spPr>
        <p:txBody>
          <a:bodyPr wrap="none" rtlCol="0" anchor="t"/>
          <a:lstStyle/>
          <a:p>
            <a:pPr marL="0" indent="0">
              <a:lnSpc>
                <a:spcPts val="2735"/>
              </a:lnSpc>
              <a:buNone/>
            </a:pPr>
            <a:r>
              <a:rPr lang="en-US" sz="2000" dirty="0">
                <a:solidFill>
                  <a:schemeClr val="bg1"/>
                </a:solidFill>
                <a:latin typeface="Times New Roman" panose="02020603050405020304" pitchFamily="18" charset="0"/>
                <a:ea typeface="Lora" pitchFamily="34" charset="-122"/>
                <a:cs typeface="Times New Roman" panose="02020603050405020304" pitchFamily="18" charset="0"/>
              </a:rPr>
              <a:t>Secure Connection</a:t>
            </a:r>
            <a:endParaRPr lang="en-US" sz="2000"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14" name="Text 11"/>
          <p:cNvSpPr/>
          <p:nvPr/>
        </p:nvSpPr>
        <p:spPr>
          <a:xfrm>
            <a:off x="471547" y="6302890"/>
            <a:ext cx="4155816" cy="710803"/>
          </a:xfrm>
          <a:prstGeom prst="rect">
            <a:avLst/>
          </a:prstGeom>
          <a:noFill/>
        </p:spPr>
        <p:txBody>
          <a:bodyPr wrap="square" rtlCol="0" anchor="t"/>
          <a:lstStyle/>
          <a:p>
            <a:pPr marL="0" indent="0">
              <a:lnSpc>
                <a:spcPts val="2800"/>
              </a:lnSpc>
              <a:buNone/>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UAExpert handles the trust and certification process for the secure connection between the PLC and the data extraction components.</a:t>
            </a:r>
            <a:endParaRPr lang="en-US" sz="2000"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1"/>
          <a:stretch>
            <a:fillRect/>
          </a:stretch>
        </p:blipFill>
        <p:spPr>
          <a:xfrm>
            <a:off x="5352674" y="1528557"/>
            <a:ext cx="4254576" cy="3114204"/>
          </a:xfrm>
          <a:prstGeom prst="rect">
            <a:avLst/>
          </a:prstGeom>
        </p:spPr>
      </p:pic>
      <p:pic>
        <p:nvPicPr>
          <p:cNvPr id="17" name="Picture 16"/>
          <p:cNvPicPr>
            <a:picLocks noChangeAspect="1"/>
          </p:cNvPicPr>
          <p:nvPr/>
        </p:nvPicPr>
        <p:blipFill>
          <a:blip r:embed="rId2"/>
          <a:stretch>
            <a:fillRect/>
          </a:stretch>
        </p:blipFill>
        <p:spPr>
          <a:xfrm>
            <a:off x="9740845" y="1528557"/>
            <a:ext cx="4356888" cy="3114205"/>
          </a:xfrm>
          <a:prstGeom prst="rect">
            <a:avLst/>
          </a:prstGeom>
        </p:spPr>
      </p:pic>
      <p:pic>
        <p:nvPicPr>
          <p:cNvPr id="18" name="Picture 17"/>
          <p:cNvPicPr>
            <a:picLocks noChangeAspect="1"/>
          </p:cNvPicPr>
          <p:nvPr/>
        </p:nvPicPr>
        <p:blipFill>
          <a:blip r:embed="rId3"/>
          <a:stretch>
            <a:fillRect/>
          </a:stretch>
        </p:blipFill>
        <p:spPr>
          <a:xfrm>
            <a:off x="5352673" y="4689228"/>
            <a:ext cx="8745059" cy="2768965"/>
          </a:xfrm>
          <a:prstGeom prst="rect">
            <a:avLst/>
          </a:prstGeom>
        </p:spPr>
      </p:pic>
      <p:sp>
        <p:nvSpPr>
          <p:cNvPr id="19" name="Rectangle 18"/>
          <p:cNvSpPr/>
          <p:nvPr/>
        </p:nvSpPr>
        <p:spPr>
          <a:xfrm>
            <a:off x="5303520" y="1482090"/>
            <a:ext cx="8855333" cy="606171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7620" y="0"/>
            <a:ext cx="14630400" cy="8229600"/>
          </a:xfrm>
          <a:prstGeom prst="rect">
            <a:avLst/>
          </a:prstGeom>
          <a:solidFill>
            <a:srgbClr val="002060"/>
          </a:solidFill>
        </p:spPr>
      </p:sp>
      <p:pic>
        <p:nvPicPr>
          <p:cNvPr id="4" name="Image 0" descr="preencoded.png"/>
          <p:cNvPicPr>
            <a:picLocks noChangeAspect="1"/>
          </p:cNvPicPr>
          <p:nvPr/>
        </p:nvPicPr>
        <p:blipFill>
          <a:blip r:embed="rId1"/>
          <a:stretch>
            <a:fillRect/>
          </a:stretch>
        </p:blipFill>
        <p:spPr>
          <a:xfrm>
            <a:off x="-7620" y="0"/>
            <a:ext cx="3657600" cy="8229600"/>
          </a:xfrm>
          <a:prstGeom prst="rect">
            <a:avLst/>
          </a:prstGeom>
        </p:spPr>
      </p:pic>
      <p:sp>
        <p:nvSpPr>
          <p:cNvPr id="5" name="Text 2"/>
          <p:cNvSpPr/>
          <p:nvPr/>
        </p:nvSpPr>
        <p:spPr>
          <a:xfrm>
            <a:off x="3837384" y="505500"/>
            <a:ext cx="8344257" cy="694373"/>
          </a:xfrm>
          <a:prstGeom prst="rect">
            <a:avLst/>
          </a:prstGeom>
          <a:noFill/>
        </p:spPr>
        <p:txBody>
          <a:bodyPr wrap="none" rtlCol="0" anchor="t"/>
          <a:lstStyle/>
          <a:p>
            <a:pPr marL="0" indent="0">
              <a:lnSpc>
                <a:spcPts val="5470"/>
              </a:lnSpc>
              <a:buNone/>
            </a:pPr>
            <a:r>
              <a:rPr lang="en-US" sz="6000" b="1" dirty="0">
                <a:solidFill>
                  <a:schemeClr val="bg1"/>
                </a:solidFill>
                <a:latin typeface="Times New Roman" panose="02020603050405020304" pitchFamily="18" charset="0"/>
                <a:ea typeface="Lora" pitchFamily="34" charset="-122"/>
                <a:cs typeface="Times New Roman" panose="02020603050405020304" pitchFamily="18" charset="0"/>
              </a:rPr>
              <a:t>Data Processing with Node-RED</a:t>
            </a:r>
            <a:endParaRPr lang="en-US" sz="6000" b="1" dirty="0">
              <a:solidFill>
                <a:schemeClr val="bg1"/>
              </a:solidFill>
              <a:latin typeface="Times New Roman" panose="02020603050405020304" pitchFamily="18" charset="0"/>
              <a:ea typeface="Lora" pitchFamily="34" charset="-122"/>
              <a:cs typeface="Times New Roman" panose="02020603050405020304" pitchFamily="18" charset="0"/>
            </a:endParaRPr>
          </a:p>
        </p:txBody>
      </p:sp>
      <p:pic>
        <p:nvPicPr>
          <p:cNvPr id="6" name="Image 1" descr="preencoded.png"/>
          <p:cNvPicPr>
            <a:picLocks noChangeAspect="1"/>
          </p:cNvPicPr>
          <p:nvPr/>
        </p:nvPicPr>
        <p:blipFill>
          <a:blip r:embed="rId2"/>
          <a:stretch>
            <a:fillRect/>
          </a:stretch>
        </p:blipFill>
        <p:spPr>
          <a:xfrm>
            <a:off x="4490799" y="1963658"/>
            <a:ext cx="1110972" cy="1777484"/>
          </a:xfrm>
          <a:prstGeom prst="rect">
            <a:avLst/>
          </a:prstGeom>
        </p:spPr>
      </p:pic>
      <p:sp>
        <p:nvSpPr>
          <p:cNvPr id="7" name="Text 3"/>
          <p:cNvSpPr/>
          <p:nvPr/>
        </p:nvSpPr>
        <p:spPr>
          <a:xfrm>
            <a:off x="5935028" y="2184559"/>
            <a:ext cx="2777490" cy="347186"/>
          </a:xfrm>
          <a:prstGeom prst="rect">
            <a:avLst/>
          </a:prstGeom>
          <a:noFill/>
        </p:spPr>
        <p:txBody>
          <a:bodyPr wrap="none" rtlCol="0" anchor="t"/>
          <a:lstStyle/>
          <a:p>
            <a:pPr marL="0" indent="0" algn="l">
              <a:lnSpc>
                <a:spcPts val="2735"/>
              </a:lnSpc>
              <a:buNone/>
            </a:pPr>
            <a:r>
              <a:rPr lang="en-US" sz="2000" dirty="0">
                <a:solidFill>
                  <a:schemeClr val="bg1"/>
                </a:solidFill>
                <a:latin typeface="Times New Roman" panose="02020603050405020304" pitchFamily="18" charset="0"/>
                <a:ea typeface="Lora" pitchFamily="34" charset="-122"/>
                <a:cs typeface="Times New Roman" panose="02020603050405020304" pitchFamily="18" charset="0"/>
              </a:rPr>
              <a:t>OPC UA Integration</a:t>
            </a:r>
            <a:endParaRPr lang="en-US" sz="2000"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8" name="Text 4"/>
          <p:cNvSpPr/>
          <p:nvPr/>
        </p:nvSpPr>
        <p:spPr>
          <a:xfrm>
            <a:off x="5935028" y="2664976"/>
            <a:ext cx="7862173" cy="710803"/>
          </a:xfrm>
          <a:prstGeom prst="rect">
            <a:avLst/>
          </a:prstGeom>
          <a:noFill/>
        </p:spPr>
        <p:txBody>
          <a:bodyPr wrap="square" rtlCol="0" anchor="t"/>
          <a:lstStyle/>
          <a:p>
            <a:pPr marL="0" indent="0" algn="l">
              <a:lnSpc>
                <a:spcPts val="2800"/>
              </a:lnSpc>
              <a:buNone/>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Node-RED utilizes the OPC UA nodes to establish a connection with the PLC and extract the required data tags.</a:t>
            </a:r>
            <a:endParaRPr lang="en-US" sz="200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3"/>
          <a:stretch>
            <a:fillRect/>
          </a:stretch>
        </p:blipFill>
        <p:spPr>
          <a:xfrm>
            <a:off x="4490799" y="3739872"/>
            <a:ext cx="1110972" cy="1777484"/>
          </a:xfrm>
          <a:prstGeom prst="rect">
            <a:avLst/>
          </a:prstGeom>
        </p:spPr>
      </p:pic>
      <p:sp>
        <p:nvSpPr>
          <p:cNvPr id="10" name="Text 5"/>
          <p:cNvSpPr/>
          <p:nvPr/>
        </p:nvSpPr>
        <p:spPr>
          <a:xfrm>
            <a:off x="5935345" y="3961765"/>
            <a:ext cx="2777490" cy="347345"/>
          </a:xfrm>
          <a:prstGeom prst="rect">
            <a:avLst/>
          </a:prstGeom>
          <a:noFill/>
        </p:spPr>
        <p:txBody>
          <a:bodyPr wrap="none" rtlCol="0" anchor="t"/>
          <a:lstStyle/>
          <a:p>
            <a:pPr marL="0" indent="0" algn="l">
              <a:lnSpc>
                <a:spcPts val="2735"/>
              </a:lnSpc>
              <a:buNone/>
            </a:pPr>
            <a:r>
              <a:rPr lang="en-US" sz="2000" dirty="0">
                <a:solidFill>
                  <a:schemeClr val="bg1"/>
                </a:solidFill>
                <a:latin typeface="Times New Roman" panose="02020603050405020304" pitchFamily="18" charset="0"/>
                <a:ea typeface="Lora" pitchFamily="34" charset="-122"/>
                <a:cs typeface="Times New Roman" panose="02020603050405020304" pitchFamily="18" charset="0"/>
              </a:rPr>
              <a:t>Data Transformation</a:t>
            </a:r>
            <a:endParaRPr lang="en-US" sz="2000"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11" name="Text 6"/>
          <p:cNvSpPr/>
          <p:nvPr/>
        </p:nvSpPr>
        <p:spPr>
          <a:xfrm>
            <a:off x="5935028" y="4442460"/>
            <a:ext cx="7862173" cy="710803"/>
          </a:xfrm>
          <a:prstGeom prst="rect">
            <a:avLst/>
          </a:prstGeom>
          <a:noFill/>
        </p:spPr>
        <p:txBody>
          <a:bodyPr wrap="square" rtlCol="0" anchor="t"/>
          <a:lstStyle/>
          <a:p>
            <a:pPr marL="0" indent="0" algn="l">
              <a:lnSpc>
                <a:spcPts val="2800"/>
              </a:lnSpc>
              <a:buNone/>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The extracted data is transformed and formatted to be compatible with the InfluxDB time-series database for storage and visualization in Grafana.</a:t>
            </a:r>
            <a:endParaRPr lang="en-US" sz="2000" dirty="0">
              <a:latin typeface="Times New Roman" panose="02020603050405020304" pitchFamily="18" charset="0"/>
              <a:cs typeface="Times New Roman" panose="02020603050405020304" pitchFamily="18" charset="0"/>
            </a:endParaRPr>
          </a:p>
        </p:txBody>
      </p:sp>
      <p:pic>
        <p:nvPicPr>
          <p:cNvPr id="12" name="Image 3" descr="preencoded.png"/>
          <p:cNvPicPr>
            <a:picLocks noChangeAspect="1"/>
          </p:cNvPicPr>
          <p:nvPr/>
        </p:nvPicPr>
        <p:blipFill>
          <a:blip r:embed="rId4"/>
          <a:stretch>
            <a:fillRect/>
          </a:stretch>
        </p:blipFill>
        <p:spPr>
          <a:xfrm>
            <a:off x="4490799" y="5517356"/>
            <a:ext cx="1110972" cy="1777484"/>
          </a:xfrm>
          <a:prstGeom prst="rect">
            <a:avLst/>
          </a:prstGeom>
        </p:spPr>
      </p:pic>
      <p:sp>
        <p:nvSpPr>
          <p:cNvPr id="13" name="Text 7"/>
          <p:cNvSpPr/>
          <p:nvPr/>
        </p:nvSpPr>
        <p:spPr>
          <a:xfrm>
            <a:off x="5935028" y="5739527"/>
            <a:ext cx="2777490" cy="347186"/>
          </a:xfrm>
          <a:prstGeom prst="rect">
            <a:avLst/>
          </a:prstGeom>
          <a:noFill/>
        </p:spPr>
        <p:txBody>
          <a:bodyPr wrap="none" rtlCol="0" anchor="t"/>
          <a:lstStyle/>
          <a:p>
            <a:pPr marL="0" indent="0" algn="l">
              <a:lnSpc>
                <a:spcPts val="2735"/>
              </a:lnSpc>
              <a:buNone/>
            </a:pPr>
            <a:r>
              <a:rPr lang="en-US" sz="2000" dirty="0">
                <a:solidFill>
                  <a:schemeClr val="bg1"/>
                </a:solidFill>
                <a:latin typeface="Times New Roman" panose="02020603050405020304" pitchFamily="18" charset="0"/>
                <a:ea typeface="Lora" pitchFamily="34" charset="-122"/>
                <a:cs typeface="Times New Roman" panose="02020603050405020304" pitchFamily="18" charset="0"/>
              </a:rPr>
              <a:t>InfluxDB Integration</a:t>
            </a:r>
            <a:endParaRPr lang="en-US" sz="2000" dirty="0">
              <a:solidFill>
                <a:schemeClr val="bg1"/>
              </a:solidFill>
              <a:latin typeface="Times New Roman" panose="02020603050405020304" pitchFamily="18" charset="0"/>
              <a:ea typeface="Lora" pitchFamily="34" charset="-122"/>
              <a:cs typeface="Times New Roman" panose="02020603050405020304" pitchFamily="18" charset="0"/>
            </a:endParaRPr>
          </a:p>
        </p:txBody>
      </p:sp>
      <p:sp>
        <p:nvSpPr>
          <p:cNvPr id="14" name="Text 8"/>
          <p:cNvSpPr/>
          <p:nvPr/>
        </p:nvSpPr>
        <p:spPr>
          <a:xfrm>
            <a:off x="5935028" y="6219944"/>
            <a:ext cx="7862173" cy="710803"/>
          </a:xfrm>
          <a:prstGeom prst="rect">
            <a:avLst/>
          </a:prstGeom>
          <a:noFill/>
        </p:spPr>
        <p:txBody>
          <a:bodyPr wrap="square" rtlCol="0" anchor="t"/>
          <a:lstStyle/>
          <a:p>
            <a:pPr marL="0" indent="0" algn="l">
              <a:lnSpc>
                <a:spcPts val="2800"/>
              </a:lnSpc>
              <a:buNone/>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The processed data is sent to the InfluxDB Cloud instance using the InfluxDB output node in Node-RED, ensuring reliable data storage and retrieval</a:t>
            </a:r>
            <a:r>
              <a:rPr lang="en-US" dirty="0">
                <a:solidFill>
                  <a:srgbClr val="D6E5EF"/>
                </a:solidFill>
                <a:latin typeface="Times New Roman" panose="02020603050405020304" pitchFamily="18" charset="0"/>
                <a:ea typeface="Source Sans Pro"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8610" y="123885"/>
            <a:ext cx="14321790" cy="1014730"/>
          </a:xfrm>
          <a:prstGeom prst="rect">
            <a:avLst/>
          </a:prstGeom>
          <a:noFill/>
        </p:spPr>
        <p:txBody>
          <a:bodyPr wrap="square" rtlCol="0">
            <a:spAutoFit/>
          </a:bodyPr>
          <a:lstStyle/>
          <a:p>
            <a:pPr algn="ctr"/>
            <a:r>
              <a:rPr lang="en-IN" sz="6000" b="1" dirty="0">
                <a:solidFill>
                  <a:schemeClr val="bg1"/>
                </a:solidFill>
                <a:latin typeface="Times New Roman" panose="02020603050405020304" pitchFamily="18" charset="0"/>
                <a:ea typeface="Lora"/>
                <a:cs typeface="Times New Roman" panose="02020603050405020304" pitchFamily="18" charset="0"/>
              </a:rPr>
              <a:t>Node Red</a:t>
            </a:r>
            <a:endParaRPr lang="en-IN" sz="6000" b="1" dirty="0">
              <a:solidFill>
                <a:schemeClr val="bg1"/>
              </a:solidFill>
              <a:latin typeface="Times New Roman" panose="02020603050405020304" pitchFamily="18" charset="0"/>
              <a:ea typeface="Lora"/>
              <a:cs typeface="Times New Roman" panose="02020603050405020304" pitchFamily="18" charset="0"/>
            </a:endParaRPr>
          </a:p>
        </p:txBody>
      </p:sp>
      <p:sp>
        <p:nvSpPr>
          <p:cNvPr id="3" name="TextBox 2"/>
          <p:cNvSpPr txBox="1"/>
          <p:nvPr/>
        </p:nvSpPr>
        <p:spPr>
          <a:xfrm>
            <a:off x="209389" y="955731"/>
            <a:ext cx="6712278" cy="1015663"/>
          </a:xfrm>
          <a:prstGeom prst="rect">
            <a:avLst/>
          </a:prstGeom>
          <a:noFill/>
        </p:spPr>
        <p:txBody>
          <a:bodyPr wrap="square" rtlCol="0">
            <a:spAutoFit/>
          </a:bodyPr>
          <a:lstStyle/>
          <a:p>
            <a:pPr marL="342900" indent="-342900">
              <a:buAutoNum type="arabicParenR"/>
            </a:pPr>
            <a:r>
              <a:rPr lang="en-US" sz="2000" dirty="0">
                <a:solidFill>
                  <a:schemeClr val="bg1"/>
                </a:solidFill>
                <a:latin typeface="Times New Roman" panose="02020603050405020304" pitchFamily="18" charset="0"/>
                <a:ea typeface="Source Sans Pro" pitchFamily="34" charset="0"/>
                <a:cs typeface="Times New Roman" panose="02020603050405020304" pitchFamily="18" charset="0"/>
              </a:rPr>
              <a:t>Go to windows power shell and type node-red after installation. </a:t>
            </a:r>
            <a:endParaRPr lang="en-US" sz="2000" dirty="0">
              <a:solidFill>
                <a:schemeClr val="bg1"/>
              </a:solidFill>
              <a:latin typeface="Times New Roman" panose="02020603050405020304" pitchFamily="18" charset="0"/>
              <a:ea typeface="Source Sans Pro" pitchFamily="34" charset="0"/>
              <a:cs typeface="Times New Roman" panose="02020603050405020304" pitchFamily="18" charset="0"/>
            </a:endParaRPr>
          </a:p>
          <a:p>
            <a:r>
              <a:rPr lang="en-US" sz="2000" dirty="0">
                <a:solidFill>
                  <a:schemeClr val="bg1"/>
                </a:solidFill>
                <a:latin typeface="Times New Roman" panose="02020603050405020304" pitchFamily="18" charset="0"/>
                <a:ea typeface="Source Sans Pro" pitchFamily="34" charset="0"/>
                <a:cs typeface="Times New Roman" panose="02020603050405020304" pitchFamily="18" charset="0"/>
              </a:rPr>
              <a:t>       </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610156" y="1659810"/>
            <a:ext cx="10165878" cy="60097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1486" y="0"/>
            <a:ext cx="3413114" cy="1015663"/>
          </a:xfrm>
          <a:prstGeom prst="rect">
            <a:avLst/>
          </a:prstGeom>
        </p:spPr>
        <p:txBody>
          <a:bodyPr wrap="none">
            <a:spAutoFit/>
          </a:bodyPr>
          <a:lstStyle/>
          <a:p>
            <a:pPr algn="ctr"/>
            <a:r>
              <a:rPr lang="en-IN" sz="6000" b="1" dirty="0">
                <a:solidFill>
                  <a:schemeClr val="bg1"/>
                </a:solidFill>
                <a:latin typeface="Times New Roman" panose="02020603050405020304" pitchFamily="18" charset="0"/>
                <a:ea typeface="Lora"/>
                <a:cs typeface="Times New Roman" panose="02020603050405020304" pitchFamily="18" charset="0"/>
              </a:rPr>
              <a:t>Node Red</a:t>
            </a:r>
            <a:endParaRPr lang="en-IN" sz="6000" b="1" dirty="0">
              <a:solidFill>
                <a:schemeClr val="bg1"/>
              </a:solidFill>
              <a:latin typeface="Times New Roman" panose="02020603050405020304" pitchFamily="18" charset="0"/>
              <a:ea typeface="Lora"/>
              <a:cs typeface="Times New Roman" panose="02020603050405020304" pitchFamily="18" charset="0"/>
            </a:endParaRPr>
          </a:p>
        </p:txBody>
      </p:sp>
      <p:sp>
        <p:nvSpPr>
          <p:cNvPr id="4" name="Rectangle 3"/>
          <p:cNvSpPr/>
          <p:nvPr/>
        </p:nvSpPr>
        <p:spPr>
          <a:xfrm>
            <a:off x="266447" y="1015663"/>
            <a:ext cx="2416046" cy="369332"/>
          </a:xfrm>
          <a:prstGeom prst="rect">
            <a:avLst/>
          </a:prstGeom>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2) Create  your program</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479392" y="1483200"/>
            <a:ext cx="13397302" cy="60948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5903</Words>
  <Application>WPS Presentation</Application>
  <PresentationFormat>Custom</PresentationFormat>
  <Paragraphs>218</Paragraphs>
  <Slides>20</Slides>
  <Notes>8</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20</vt:i4>
      </vt:variant>
    </vt:vector>
  </HeadingPairs>
  <TitlesOfParts>
    <vt:vector size="39" baseType="lpstr">
      <vt:lpstr>Arial</vt:lpstr>
      <vt:lpstr>SimSun</vt:lpstr>
      <vt:lpstr>Wingdings</vt:lpstr>
      <vt:lpstr>Times New Roman</vt:lpstr>
      <vt:lpstr>Lora</vt:lpstr>
      <vt:lpstr>Source Sans Pro</vt:lpstr>
      <vt:lpstr>Source Sans Pro</vt:lpstr>
      <vt:lpstr>Source Sans Pro</vt:lpstr>
      <vt:lpstr>Lora</vt:lpstr>
      <vt:lpstr>Lora</vt:lpstr>
      <vt:lpstr>Segoe Print</vt:lpstr>
      <vt:lpstr>Lora</vt:lpstr>
      <vt:lpstr>Calibri</vt:lpstr>
      <vt:lpstr>Microsoft YaHei</vt:lpstr>
      <vt:lpstr>Arial Unicode MS</vt:lpstr>
      <vt:lpstr>Calibri Light</vt:lpstr>
      <vt:lpstr>DengXian</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Asus</cp:lastModifiedBy>
  <cp:revision>29</cp:revision>
  <dcterms:created xsi:type="dcterms:W3CDTF">2024-04-22T13:35:00Z</dcterms:created>
  <dcterms:modified xsi:type="dcterms:W3CDTF">2024-04-24T06:22:39Z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3A3C3C5642604B948AB751550E4CAE94_13</vt:lpwstr>
  </property>
  <property fmtid="{D5CDD505-2E9C-101B-9397-08002B2CF9AE}" pid="3" name="KSOProductBuildVer">
    <vt:lpwstr>1033-12.2.0.16731</vt:lpwstr>
  </property>
</Properties>
</file>